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87" r:id="rId4"/>
    <p:sldId id="286" r:id="rId5"/>
    <p:sldId id="258" r:id="rId6"/>
    <p:sldId id="261" r:id="rId7"/>
    <p:sldId id="274" r:id="rId8"/>
    <p:sldId id="262" r:id="rId9"/>
    <p:sldId id="281" r:id="rId10"/>
    <p:sldId id="282" r:id="rId11"/>
    <p:sldId id="283" r:id="rId12"/>
    <p:sldId id="284" r:id="rId13"/>
    <p:sldId id="288" r:id="rId14"/>
    <p:sldId id="291" r:id="rId15"/>
    <p:sldId id="276" r:id="rId16"/>
    <p:sldId id="273" r:id="rId17"/>
    <p:sldId id="289" r:id="rId18"/>
    <p:sldId id="290" r:id="rId19"/>
    <p:sldId id="278" r:id="rId20"/>
    <p:sldId id="285"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E6FBD9-EC60-4886-AC87-D05F6DE261D3}" v="16" dt="2024-04-11T23:29:00.1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4" autoAdjust="0"/>
    <p:restoredTop sz="94595"/>
  </p:normalViewPr>
  <p:slideViewPr>
    <p:cSldViewPr snapToGrid="0" snapToObjects="1">
      <p:cViewPr varScale="1">
        <p:scale>
          <a:sx n="131" d="100"/>
          <a:sy n="131" d="100"/>
        </p:scale>
        <p:origin x="200" y="54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2F166C-728A-4CC2-A5F8-66B7B9F16593}" type="doc">
      <dgm:prSet loTypeId="urn:microsoft.com/office/officeart/2005/8/layout/vProcess5" loCatId="process" qsTypeId="urn:microsoft.com/office/officeart/2005/8/quickstyle/simple2" qsCatId="simple" csTypeId="urn:microsoft.com/office/officeart/2005/8/colors/accent2_2" csCatId="accent2"/>
      <dgm:spPr/>
      <dgm:t>
        <a:bodyPr/>
        <a:lstStyle/>
        <a:p>
          <a:endParaRPr lang="en-US"/>
        </a:p>
      </dgm:t>
    </dgm:pt>
    <dgm:pt modelId="{396B195A-7F65-4164-8049-ACDD528BBFB6}">
      <dgm:prSet/>
      <dgm:spPr/>
      <dgm:t>
        <a:bodyPr/>
        <a:lstStyle/>
        <a:p>
          <a:r>
            <a:rPr lang="en-US" b="0" i="0" dirty="0">
              <a:latin typeface="Times New Roman" panose="02020603050405020304" pitchFamily="18" charset="0"/>
              <a:cs typeface="Times New Roman" panose="02020603050405020304" pitchFamily="18" charset="0"/>
            </a:rPr>
            <a:t>In today's rapidly evolving world, effective environmental monitoring, disaster response, and urban planning are essential for sustainable development and the well-being of communities.</a:t>
          </a:r>
          <a:endParaRPr lang="en-US" dirty="0">
            <a:latin typeface="Times New Roman" panose="02020603050405020304" pitchFamily="18" charset="0"/>
            <a:cs typeface="Times New Roman" panose="02020603050405020304" pitchFamily="18" charset="0"/>
          </a:endParaRPr>
        </a:p>
      </dgm:t>
    </dgm:pt>
    <dgm:pt modelId="{068FB368-3483-4092-A315-DCF5A8FFBFF2}" type="parTrans" cxnId="{734628CF-1D33-4834-8BF9-64BF36616B4B}">
      <dgm:prSet/>
      <dgm:spPr/>
      <dgm:t>
        <a:bodyPr/>
        <a:lstStyle/>
        <a:p>
          <a:endParaRPr lang="en-US"/>
        </a:p>
      </dgm:t>
    </dgm:pt>
    <dgm:pt modelId="{D1CCC0B8-68E9-46C2-9D39-830274CE0BE5}" type="sibTrans" cxnId="{734628CF-1D33-4834-8BF9-64BF36616B4B}">
      <dgm:prSet/>
      <dgm:spPr/>
      <dgm:t>
        <a:bodyPr/>
        <a:lstStyle/>
        <a:p>
          <a:endParaRPr lang="en-US"/>
        </a:p>
      </dgm:t>
    </dgm:pt>
    <dgm:pt modelId="{F315D7FD-2001-41C7-B9CA-66771D7B5884}">
      <dgm:prSet/>
      <dgm:spPr/>
      <dgm:t>
        <a:bodyPr/>
        <a:lstStyle/>
        <a:p>
          <a:r>
            <a:rPr lang="en-US" b="0" i="0" dirty="0">
              <a:latin typeface="Times New Roman" panose="02020603050405020304" pitchFamily="18" charset="0"/>
              <a:cs typeface="Times New Roman" panose="02020603050405020304" pitchFamily="18" charset="0"/>
            </a:rPr>
            <a:t>To address this challenge, there is a critical need for an automated image recognition system capable of accurately predicting land cover in satellite imagery.</a:t>
          </a:r>
          <a:endParaRPr lang="en-US" dirty="0">
            <a:latin typeface="Times New Roman" panose="02020603050405020304" pitchFamily="18" charset="0"/>
            <a:cs typeface="Times New Roman" panose="02020603050405020304" pitchFamily="18" charset="0"/>
          </a:endParaRPr>
        </a:p>
      </dgm:t>
    </dgm:pt>
    <dgm:pt modelId="{4A8EE214-7357-42C1-9DC9-2B01B8D22DD1}" type="parTrans" cxnId="{EA0049CF-EAD9-443C-B17A-A53D76B10D21}">
      <dgm:prSet/>
      <dgm:spPr/>
      <dgm:t>
        <a:bodyPr/>
        <a:lstStyle/>
        <a:p>
          <a:endParaRPr lang="en-US"/>
        </a:p>
      </dgm:t>
    </dgm:pt>
    <dgm:pt modelId="{F1BBCC68-250C-48CF-A0C0-38201E4DD8F6}" type="sibTrans" cxnId="{EA0049CF-EAD9-443C-B17A-A53D76B10D21}">
      <dgm:prSet/>
      <dgm:spPr/>
      <dgm:t>
        <a:bodyPr/>
        <a:lstStyle/>
        <a:p>
          <a:endParaRPr lang="en-US"/>
        </a:p>
      </dgm:t>
    </dgm:pt>
    <dgm:pt modelId="{CF726F60-3BD5-4AB6-8E4A-09549480CAA0}">
      <dgm:prSet/>
      <dgm:spPr/>
      <dgm:t>
        <a:bodyPr/>
        <a:lstStyle/>
        <a:p>
          <a:r>
            <a:rPr lang="en-US" b="0" i="0" dirty="0">
              <a:latin typeface="Times New Roman" panose="02020603050405020304" pitchFamily="18" charset="0"/>
              <a:cs typeface="Times New Roman" panose="02020603050405020304" pitchFamily="18" charset="0"/>
            </a:rPr>
            <a:t>Such a system would enable continuous monitoring of environmental changes, timely disaster response, and informed urban planning.</a:t>
          </a:r>
          <a:endParaRPr lang="en-US" dirty="0">
            <a:latin typeface="Times New Roman" panose="02020603050405020304" pitchFamily="18" charset="0"/>
            <a:cs typeface="Times New Roman" panose="02020603050405020304" pitchFamily="18" charset="0"/>
          </a:endParaRPr>
        </a:p>
      </dgm:t>
    </dgm:pt>
    <dgm:pt modelId="{FCE58B0A-17DF-4A59-86BC-62EFAA89DF06}" type="parTrans" cxnId="{EED02BBB-AAE7-4477-A624-6419D0072A82}">
      <dgm:prSet/>
      <dgm:spPr/>
      <dgm:t>
        <a:bodyPr/>
        <a:lstStyle/>
        <a:p>
          <a:endParaRPr lang="en-US"/>
        </a:p>
      </dgm:t>
    </dgm:pt>
    <dgm:pt modelId="{74D024D2-B8D3-4895-AE5D-7D2C4040164E}" type="sibTrans" cxnId="{EED02BBB-AAE7-4477-A624-6419D0072A82}">
      <dgm:prSet/>
      <dgm:spPr/>
      <dgm:t>
        <a:bodyPr/>
        <a:lstStyle/>
        <a:p>
          <a:endParaRPr lang="en-US"/>
        </a:p>
      </dgm:t>
    </dgm:pt>
    <dgm:pt modelId="{F5AD7939-29AB-4DCF-B16F-B84A6B520C5B}">
      <dgm:prSet/>
      <dgm:spPr/>
      <dgm:t>
        <a:bodyPr/>
        <a:lstStyle/>
        <a:p>
          <a:r>
            <a:rPr lang="en-US" b="0" i="0" dirty="0">
              <a:latin typeface="Times New Roman" panose="02020603050405020304" pitchFamily="18" charset="0"/>
              <a:cs typeface="Times New Roman" panose="02020603050405020304" pitchFamily="18" charset="0"/>
            </a:rPr>
            <a:t>The successful implementation of this solution will not only contribute to addressing pressing societal challenges but also offer opportunities for partnerships with governmental agencies, environmental organizations, and urban planners seeking innovative technology solutions.</a:t>
          </a:r>
          <a:endParaRPr lang="en-US" dirty="0">
            <a:latin typeface="Times New Roman" panose="02020603050405020304" pitchFamily="18" charset="0"/>
            <a:cs typeface="Times New Roman" panose="02020603050405020304" pitchFamily="18" charset="0"/>
          </a:endParaRPr>
        </a:p>
      </dgm:t>
    </dgm:pt>
    <dgm:pt modelId="{18DEAA4E-46EC-48D4-90F7-2007A6391BEF}" type="parTrans" cxnId="{B675CADE-81F2-4D67-B5AA-56EABED5665F}">
      <dgm:prSet/>
      <dgm:spPr/>
      <dgm:t>
        <a:bodyPr/>
        <a:lstStyle/>
        <a:p>
          <a:endParaRPr lang="en-US"/>
        </a:p>
      </dgm:t>
    </dgm:pt>
    <dgm:pt modelId="{00543B12-3B3E-4BD8-BAA3-8D56513A9E6F}" type="sibTrans" cxnId="{B675CADE-81F2-4D67-B5AA-56EABED5665F}">
      <dgm:prSet/>
      <dgm:spPr/>
      <dgm:t>
        <a:bodyPr/>
        <a:lstStyle/>
        <a:p>
          <a:endParaRPr lang="en-US"/>
        </a:p>
      </dgm:t>
    </dgm:pt>
    <dgm:pt modelId="{D3FBBE5E-5447-0044-B9EA-F80627CD0D75}" type="pres">
      <dgm:prSet presAssocID="{AA2F166C-728A-4CC2-A5F8-66B7B9F16593}" presName="outerComposite" presStyleCnt="0">
        <dgm:presLayoutVars>
          <dgm:chMax val="5"/>
          <dgm:dir/>
          <dgm:resizeHandles val="exact"/>
        </dgm:presLayoutVars>
      </dgm:prSet>
      <dgm:spPr/>
    </dgm:pt>
    <dgm:pt modelId="{A57992B1-A6F9-FF4F-AA2B-11C04BB89366}" type="pres">
      <dgm:prSet presAssocID="{AA2F166C-728A-4CC2-A5F8-66B7B9F16593}" presName="dummyMaxCanvas" presStyleCnt="0">
        <dgm:presLayoutVars/>
      </dgm:prSet>
      <dgm:spPr/>
    </dgm:pt>
    <dgm:pt modelId="{099363B8-2CBA-424F-9BFE-FA65EC33F868}" type="pres">
      <dgm:prSet presAssocID="{AA2F166C-728A-4CC2-A5F8-66B7B9F16593}" presName="FourNodes_1" presStyleLbl="node1" presStyleIdx="0" presStyleCnt="4">
        <dgm:presLayoutVars>
          <dgm:bulletEnabled val="1"/>
        </dgm:presLayoutVars>
      </dgm:prSet>
      <dgm:spPr/>
    </dgm:pt>
    <dgm:pt modelId="{6101434E-CCBC-484A-8B25-CF3C8D6CC5FA}" type="pres">
      <dgm:prSet presAssocID="{AA2F166C-728A-4CC2-A5F8-66B7B9F16593}" presName="FourNodes_2" presStyleLbl="node1" presStyleIdx="1" presStyleCnt="4">
        <dgm:presLayoutVars>
          <dgm:bulletEnabled val="1"/>
        </dgm:presLayoutVars>
      </dgm:prSet>
      <dgm:spPr/>
    </dgm:pt>
    <dgm:pt modelId="{E8C02D00-4FCE-864C-8513-3EAAE7A90229}" type="pres">
      <dgm:prSet presAssocID="{AA2F166C-728A-4CC2-A5F8-66B7B9F16593}" presName="FourNodes_3" presStyleLbl="node1" presStyleIdx="2" presStyleCnt="4">
        <dgm:presLayoutVars>
          <dgm:bulletEnabled val="1"/>
        </dgm:presLayoutVars>
      </dgm:prSet>
      <dgm:spPr/>
    </dgm:pt>
    <dgm:pt modelId="{75CAFC2D-21E6-6D42-AFC7-1BDD55957A46}" type="pres">
      <dgm:prSet presAssocID="{AA2F166C-728A-4CC2-A5F8-66B7B9F16593}" presName="FourNodes_4" presStyleLbl="node1" presStyleIdx="3" presStyleCnt="4">
        <dgm:presLayoutVars>
          <dgm:bulletEnabled val="1"/>
        </dgm:presLayoutVars>
      </dgm:prSet>
      <dgm:spPr/>
    </dgm:pt>
    <dgm:pt modelId="{218B5BD6-4558-F342-9721-5FC50A09D2F2}" type="pres">
      <dgm:prSet presAssocID="{AA2F166C-728A-4CC2-A5F8-66B7B9F16593}" presName="FourConn_1-2" presStyleLbl="fgAccFollowNode1" presStyleIdx="0" presStyleCnt="3">
        <dgm:presLayoutVars>
          <dgm:bulletEnabled val="1"/>
        </dgm:presLayoutVars>
      </dgm:prSet>
      <dgm:spPr/>
    </dgm:pt>
    <dgm:pt modelId="{3CBD24A2-26E7-1945-905D-F072097F6085}" type="pres">
      <dgm:prSet presAssocID="{AA2F166C-728A-4CC2-A5F8-66B7B9F16593}" presName="FourConn_2-3" presStyleLbl="fgAccFollowNode1" presStyleIdx="1" presStyleCnt="3">
        <dgm:presLayoutVars>
          <dgm:bulletEnabled val="1"/>
        </dgm:presLayoutVars>
      </dgm:prSet>
      <dgm:spPr/>
    </dgm:pt>
    <dgm:pt modelId="{E24AB427-99EA-CC49-9D76-0D194E50D69C}" type="pres">
      <dgm:prSet presAssocID="{AA2F166C-728A-4CC2-A5F8-66B7B9F16593}" presName="FourConn_3-4" presStyleLbl="fgAccFollowNode1" presStyleIdx="2" presStyleCnt="3">
        <dgm:presLayoutVars>
          <dgm:bulletEnabled val="1"/>
        </dgm:presLayoutVars>
      </dgm:prSet>
      <dgm:spPr/>
    </dgm:pt>
    <dgm:pt modelId="{3EB51701-50A0-2643-B839-EB6BF49C9346}" type="pres">
      <dgm:prSet presAssocID="{AA2F166C-728A-4CC2-A5F8-66B7B9F16593}" presName="FourNodes_1_text" presStyleLbl="node1" presStyleIdx="3" presStyleCnt="4">
        <dgm:presLayoutVars>
          <dgm:bulletEnabled val="1"/>
        </dgm:presLayoutVars>
      </dgm:prSet>
      <dgm:spPr/>
    </dgm:pt>
    <dgm:pt modelId="{09860113-84DF-C540-9ABE-F4DC774F52BE}" type="pres">
      <dgm:prSet presAssocID="{AA2F166C-728A-4CC2-A5F8-66B7B9F16593}" presName="FourNodes_2_text" presStyleLbl="node1" presStyleIdx="3" presStyleCnt="4">
        <dgm:presLayoutVars>
          <dgm:bulletEnabled val="1"/>
        </dgm:presLayoutVars>
      </dgm:prSet>
      <dgm:spPr/>
    </dgm:pt>
    <dgm:pt modelId="{64F70DF2-453C-CE49-BA29-569ACC616709}" type="pres">
      <dgm:prSet presAssocID="{AA2F166C-728A-4CC2-A5F8-66B7B9F16593}" presName="FourNodes_3_text" presStyleLbl="node1" presStyleIdx="3" presStyleCnt="4">
        <dgm:presLayoutVars>
          <dgm:bulletEnabled val="1"/>
        </dgm:presLayoutVars>
      </dgm:prSet>
      <dgm:spPr/>
    </dgm:pt>
    <dgm:pt modelId="{080AC7EB-4537-FA4B-984E-84373F6C4991}" type="pres">
      <dgm:prSet presAssocID="{AA2F166C-728A-4CC2-A5F8-66B7B9F16593}" presName="FourNodes_4_text" presStyleLbl="node1" presStyleIdx="3" presStyleCnt="4">
        <dgm:presLayoutVars>
          <dgm:bulletEnabled val="1"/>
        </dgm:presLayoutVars>
      </dgm:prSet>
      <dgm:spPr/>
    </dgm:pt>
  </dgm:ptLst>
  <dgm:cxnLst>
    <dgm:cxn modelId="{E795EF02-5088-3046-9E53-3199FF0E371B}" type="presOf" srcId="{AA2F166C-728A-4CC2-A5F8-66B7B9F16593}" destId="{D3FBBE5E-5447-0044-B9EA-F80627CD0D75}" srcOrd="0" destOrd="0" presId="urn:microsoft.com/office/officeart/2005/8/layout/vProcess5"/>
    <dgm:cxn modelId="{BEB1C50B-3528-8F44-930A-C768D21F75E5}" type="presOf" srcId="{F5AD7939-29AB-4DCF-B16F-B84A6B520C5B}" destId="{75CAFC2D-21E6-6D42-AFC7-1BDD55957A46}" srcOrd="0" destOrd="0" presId="urn:microsoft.com/office/officeart/2005/8/layout/vProcess5"/>
    <dgm:cxn modelId="{F5D6CE1C-E199-4F45-A306-C8D761B53406}" type="presOf" srcId="{CF726F60-3BD5-4AB6-8E4A-09549480CAA0}" destId="{E8C02D00-4FCE-864C-8513-3EAAE7A90229}" srcOrd="0" destOrd="0" presId="urn:microsoft.com/office/officeart/2005/8/layout/vProcess5"/>
    <dgm:cxn modelId="{7B68C339-FBF8-1D47-8CF6-45146753FB58}" type="presOf" srcId="{74D024D2-B8D3-4895-AE5D-7D2C4040164E}" destId="{E24AB427-99EA-CC49-9D76-0D194E50D69C}" srcOrd="0" destOrd="0" presId="urn:microsoft.com/office/officeart/2005/8/layout/vProcess5"/>
    <dgm:cxn modelId="{B7FBFF52-4E05-C143-9DC3-18C482408D16}" type="presOf" srcId="{F315D7FD-2001-41C7-B9CA-66771D7B5884}" destId="{6101434E-CCBC-484A-8B25-CF3C8D6CC5FA}" srcOrd="0" destOrd="0" presId="urn:microsoft.com/office/officeart/2005/8/layout/vProcess5"/>
    <dgm:cxn modelId="{9292FA69-41F0-4B42-A5F8-1EDAD6CC92EF}" type="presOf" srcId="{D1CCC0B8-68E9-46C2-9D39-830274CE0BE5}" destId="{218B5BD6-4558-F342-9721-5FC50A09D2F2}" srcOrd="0" destOrd="0" presId="urn:microsoft.com/office/officeart/2005/8/layout/vProcess5"/>
    <dgm:cxn modelId="{467A7AA5-EAE7-9241-B872-8FA7EC99F5DB}" type="presOf" srcId="{F315D7FD-2001-41C7-B9CA-66771D7B5884}" destId="{09860113-84DF-C540-9ABE-F4DC774F52BE}" srcOrd="1" destOrd="0" presId="urn:microsoft.com/office/officeart/2005/8/layout/vProcess5"/>
    <dgm:cxn modelId="{CEBBF2A5-2AB5-194B-B22A-A0A14D403A17}" type="presOf" srcId="{396B195A-7F65-4164-8049-ACDD528BBFB6}" destId="{3EB51701-50A0-2643-B839-EB6BF49C9346}" srcOrd="1" destOrd="0" presId="urn:microsoft.com/office/officeart/2005/8/layout/vProcess5"/>
    <dgm:cxn modelId="{EB0065A9-E1AE-AA48-BB27-40CAF6795D14}" type="presOf" srcId="{F5AD7939-29AB-4DCF-B16F-B84A6B520C5B}" destId="{080AC7EB-4537-FA4B-984E-84373F6C4991}" srcOrd="1" destOrd="0" presId="urn:microsoft.com/office/officeart/2005/8/layout/vProcess5"/>
    <dgm:cxn modelId="{EED02BBB-AAE7-4477-A624-6419D0072A82}" srcId="{AA2F166C-728A-4CC2-A5F8-66B7B9F16593}" destId="{CF726F60-3BD5-4AB6-8E4A-09549480CAA0}" srcOrd="2" destOrd="0" parTransId="{FCE58B0A-17DF-4A59-86BC-62EFAA89DF06}" sibTransId="{74D024D2-B8D3-4895-AE5D-7D2C4040164E}"/>
    <dgm:cxn modelId="{1922CACA-629F-EA4D-83BD-C1C925B39D3C}" type="presOf" srcId="{CF726F60-3BD5-4AB6-8E4A-09549480CAA0}" destId="{64F70DF2-453C-CE49-BA29-569ACC616709}" srcOrd="1" destOrd="0" presId="urn:microsoft.com/office/officeart/2005/8/layout/vProcess5"/>
    <dgm:cxn modelId="{6436A3CB-E8C6-664D-AC99-346074FF38B8}" type="presOf" srcId="{F1BBCC68-250C-48CF-A0C0-38201E4DD8F6}" destId="{3CBD24A2-26E7-1945-905D-F072097F6085}" srcOrd="0" destOrd="0" presId="urn:microsoft.com/office/officeart/2005/8/layout/vProcess5"/>
    <dgm:cxn modelId="{734628CF-1D33-4834-8BF9-64BF36616B4B}" srcId="{AA2F166C-728A-4CC2-A5F8-66B7B9F16593}" destId="{396B195A-7F65-4164-8049-ACDD528BBFB6}" srcOrd="0" destOrd="0" parTransId="{068FB368-3483-4092-A315-DCF5A8FFBFF2}" sibTransId="{D1CCC0B8-68E9-46C2-9D39-830274CE0BE5}"/>
    <dgm:cxn modelId="{EA0049CF-EAD9-443C-B17A-A53D76B10D21}" srcId="{AA2F166C-728A-4CC2-A5F8-66B7B9F16593}" destId="{F315D7FD-2001-41C7-B9CA-66771D7B5884}" srcOrd="1" destOrd="0" parTransId="{4A8EE214-7357-42C1-9DC9-2B01B8D22DD1}" sibTransId="{F1BBCC68-250C-48CF-A0C0-38201E4DD8F6}"/>
    <dgm:cxn modelId="{BED559D4-3E85-104A-9796-04CDBB43E92D}" type="presOf" srcId="{396B195A-7F65-4164-8049-ACDD528BBFB6}" destId="{099363B8-2CBA-424F-9BFE-FA65EC33F868}" srcOrd="0" destOrd="0" presId="urn:microsoft.com/office/officeart/2005/8/layout/vProcess5"/>
    <dgm:cxn modelId="{B675CADE-81F2-4D67-B5AA-56EABED5665F}" srcId="{AA2F166C-728A-4CC2-A5F8-66B7B9F16593}" destId="{F5AD7939-29AB-4DCF-B16F-B84A6B520C5B}" srcOrd="3" destOrd="0" parTransId="{18DEAA4E-46EC-48D4-90F7-2007A6391BEF}" sibTransId="{00543B12-3B3E-4BD8-BAA3-8D56513A9E6F}"/>
    <dgm:cxn modelId="{D6F12AA9-06C0-044E-A144-57B054D972F0}" type="presParOf" srcId="{D3FBBE5E-5447-0044-B9EA-F80627CD0D75}" destId="{A57992B1-A6F9-FF4F-AA2B-11C04BB89366}" srcOrd="0" destOrd="0" presId="urn:microsoft.com/office/officeart/2005/8/layout/vProcess5"/>
    <dgm:cxn modelId="{19D8DDF9-FA1C-FC43-B617-F7DA62D3C521}" type="presParOf" srcId="{D3FBBE5E-5447-0044-B9EA-F80627CD0D75}" destId="{099363B8-2CBA-424F-9BFE-FA65EC33F868}" srcOrd="1" destOrd="0" presId="urn:microsoft.com/office/officeart/2005/8/layout/vProcess5"/>
    <dgm:cxn modelId="{6114BEDE-3444-1942-9089-F5A911426F1F}" type="presParOf" srcId="{D3FBBE5E-5447-0044-B9EA-F80627CD0D75}" destId="{6101434E-CCBC-484A-8B25-CF3C8D6CC5FA}" srcOrd="2" destOrd="0" presId="urn:microsoft.com/office/officeart/2005/8/layout/vProcess5"/>
    <dgm:cxn modelId="{2AE118BC-4CB1-C942-AC0F-AFF9D1D67BF5}" type="presParOf" srcId="{D3FBBE5E-5447-0044-B9EA-F80627CD0D75}" destId="{E8C02D00-4FCE-864C-8513-3EAAE7A90229}" srcOrd="3" destOrd="0" presId="urn:microsoft.com/office/officeart/2005/8/layout/vProcess5"/>
    <dgm:cxn modelId="{CF6A2F09-05E2-0345-BE18-4627FA14CFA1}" type="presParOf" srcId="{D3FBBE5E-5447-0044-B9EA-F80627CD0D75}" destId="{75CAFC2D-21E6-6D42-AFC7-1BDD55957A46}" srcOrd="4" destOrd="0" presId="urn:microsoft.com/office/officeart/2005/8/layout/vProcess5"/>
    <dgm:cxn modelId="{6782C77E-6061-7D43-A350-A447B2382B9D}" type="presParOf" srcId="{D3FBBE5E-5447-0044-B9EA-F80627CD0D75}" destId="{218B5BD6-4558-F342-9721-5FC50A09D2F2}" srcOrd="5" destOrd="0" presId="urn:microsoft.com/office/officeart/2005/8/layout/vProcess5"/>
    <dgm:cxn modelId="{AC4E7457-7E49-2F4C-968D-820FE5991963}" type="presParOf" srcId="{D3FBBE5E-5447-0044-B9EA-F80627CD0D75}" destId="{3CBD24A2-26E7-1945-905D-F072097F6085}" srcOrd="6" destOrd="0" presId="urn:microsoft.com/office/officeart/2005/8/layout/vProcess5"/>
    <dgm:cxn modelId="{A28F91D0-BB05-034F-ABC0-FBCBB5CB9459}" type="presParOf" srcId="{D3FBBE5E-5447-0044-B9EA-F80627CD0D75}" destId="{E24AB427-99EA-CC49-9D76-0D194E50D69C}" srcOrd="7" destOrd="0" presId="urn:microsoft.com/office/officeart/2005/8/layout/vProcess5"/>
    <dgm:cxn modelId="{8743EF7D-25BA-7245-9668-6CDA524FC3B0}" type="presParOf" srcId="{D3FBBE5E-5447-0044-B9EA-F80627CD0D75}" destId="{3EB51701-50A0-2643-B839-EB6BF49C9346}" srcOrd="8" destOrd="0" presId="urn:microsoft.com/office/officeart/2005/8/layout/vProcess5"/>
    <dgm:cxn modelId="{D7F59DF0-E73D-A44D-A675-AE77E462EF68}" type="presParOf" srcId="{D3FBBE5E-5447-0044-B9EA-F80627CD0D75}" destId="{09860113-84DF-C540-9ABE-F4DC774F52BE}" srcOrd="9" destOrd="0" presId="urn:microsoft.com/office/officeart/2005/8/layout/vProcess5"/>
    <dgm:cxn modelId="{DAFDF972-3A77-F748-9D67-C30B7FF51EF5}" type="presParOf" srcId="{D3FBBE5E-5447-0044-B9EA-F80627CD0D75}" destId="{64F70DF2-453C-CE49-BA29-569ACC616709}" srcOrd="10" destOrd="0" presId="urn:microsoft.com/office/officeart/2005/8/layout/vProcess5"/>
    <dgm:cxn modelId="{050521BC-FC90-284C-AC2C-F7FC802229FE}" type="presParOf" srcId="{D3FBBE5E-5447-0044-B9EA-F80627CD0D75}" destId="{080AC7EB-4537-FA4B-984E-84373F6C49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363B8-2CBA-424F-9BFE-FA65EC33F868}">
      <dsp:nvSpPr>
        <dsp:cNvPr id="0" name=""/>
        <dsp:cNvSpPr/>
      </dsp:nvSpPr>
      <dsp:spPr>
        <a:xfrm>
          <a:off x="0" y="0"/>
          <a:ext cx="6583680" cy="656577"/>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latin typeface="Times New Roman" panose="02020603050405020304" pitchFamily="18" charset="0"/>
              <a:cs typeface="Times New Roman" panose="02020603050405020304" pitchFamily="18" charset="0"/>
            </a:rPr>
            <a:t>In today's rapidly evolving world, effective environmental monitoring, disaster response, and urban planning are essential for sustainable development and the well-being of communities.</a:t>
          </a:r>
          <a:endParaRPr lang="en-US" sz="1100" kern="1200" dirty="0">
            <a:latin typeface="Times New Roman" panose="02020603050405020304" pitchFamily="18" charset="0"/>
            <a:cs typeface="Times New Roman" panose="02020603050405020304" pitchFamily="18" charset="0"/>
          </a:endParaRPr>
        </a:p>
      </dsp:txBody>
      <dsp:txXfrm>
        <a:off x="19230" y="19230"/>
        <a:ext cx="5819701" cy="618117"/>
      </dsp:txXfrm>
    </dsp:sp>
    <dsp:sp modelId="{6101434E-CCBC-484A-8B25-CF3C8D6CC5FA}">
      <dsp:nvSpPr>
        <dsp:cNvPr id="0" name=""/>
        <dsp:cNvSpPr/>
      </dsp:nvSpPr>
      <dsp:spPr>
        <a:xfrm>
          <a:off x="551383" y="775955"/>
          <a:ext cx="6583680" cy="656577"/>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latin typeface="Times New Roman" panose="02020603050405020304" pitchFamily="18" charset="0"/>
              <a:cs typeface="Times New Roman" panose="02020603050405020304" pitchFamily="18" charset="0"/>
            </a:rPr>
            <a:t>To address this challenge, there is a critical need for an automated image recognition system capable of accurately predicting land cover in satellite imagery.</a:t>
          </a:r>
          <a:endParaRPr lang="en-US" sz="1100" kern="1200" dirty="0">
            <a:latin typeface="Times New Roman" panose="02020603050405020304" pitchFamily="18" charset="0"/>
            <a:cs typeface="Times New Roman" panose="02020603050405020304" pitchFamily="18" charset="0"/>
          </a:endParaRPr>
        </a:p>
      </dsp:txBody>
      <dsp:txXfrm>
        <a:off x="570613" y="795185"/>
        <a:ext cx="5567061" cy="618117"/>
      </dsp:txXfrm>
    </dsp:sp>
    <dsp:sp modelId="{E8C02D00-4FCE-864C-8513-3EAAE7A90229}">
      <dsp:nvSpPr>
        <dsp:cNvPr id="0" name=""/>
        <dsp:cNvSpPr/>
      </dsp:nvSpPr>
      <dsp:spPr>
        <a:xfrm>
          <a:off x="1094536" y="1551910"/>
          <a:ext cx="6583680" cy="656577"/>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latin typeface="Times New Roman" panose="02020603050405020304" pitchFamily="18" charset="0"/>
              <a:cs typeface="Times New Roman" panose="02020603050405020304" pitchFamily="18" charset="0"/>
            </a:rPr>
            <a:t>Such a system would enable continuous monitoring of environmental changes, timely disaster response, and informed urban planning.</a:t>
          </a:r>
          <a:endParaRPr lang="en-US" sz="1100" kern="1200" dirty="0">
            <a:latin typeface="Times New Roman" panose="02020603050405020304" pitchFamily="18" charset="0"/>
            <a:cs typeface="Times New Roman" panose="02020603050405020304" pitchFamily="18" charset="0"/>
          </a:endParaRPr>
        </a:p>
      </dsp:txBody>
      <dsp:txXfrm>
        <a:off x="1113766" y="1571140"/>
        <a:ext cx="5575290" cy="618117"/>
      </dsp:txXfrm>
    </dsp:sp>
    <dsp:sp modelId="{75CAFC2D-21E6-6D42-AFC7-1BDD55957A46}">
      <dsp:nvSpPr>
        <dsp:cNvPr id="0" name=""/>
        <dsp:cNvSpPr/>
      </dsp:nvSpPr>
      <dsp:spPr>
        <a:xfrm>
          <a:off x="1645920" y="2327866"/>
          <a:ext cx="6583680" cy="656577"/>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latin typeface="Times New Roman" panose="02020603050405020304" pitchFamily="18" charset="0"/>
              <a:cs typeface="Times New Roman" panose="02020603050405020304" pitchFamily="18" charset="0"/>
            </a:rPr>
            <a:t>The successful implementation of this solution will not only contribute to addressing pressing societal challenges but also offer opportunities for partnerships with governmental agencies, environmental organizations, and urban planners seeking innovative technology solutions.</a:t>
          </a:r>
          <a:endParaRPr lang="en-US" sz="1100" kern="1200" dirty="0">
            <a:latin typeface="Times New Roman" panose="02020603050405020304" pitchFamily="18" charset="0"/>
            <a:cs typeface="Times New Roman" panose="02020603050405020304" pitchFamily="18" charset="0"/>
          </a:endParaRPr>
        </a:p>
      </dsp:txBody>
      <dsp:txXfrm>
        <a:off x="1665150" y="2347096"/>
        <a:ext cx="5567061" cy="618117"/>
      </dsp:txXfrm>
    </dsp:sp>
    <dsp:sp modelId="{218B5BD6-4558-F342-9721-5FC50A09D2F2}">
      <dsp:nvSpPr>
        <dsp:cNvPr id="0" name=""/>
        <dsp:cNvSpPr/>
      </dsp:nvSpPr>
      <dsp:spPr>
        <a:xfrm>
          <a:off x="6156904" y="502878"/>
          <a:ext cx="426775" cy="426775"/>
        </a:xfrm>
        <a:prstGeom prst="downArrow">
          <a:avLst>
            <a:gd name="adj1" fmla="val 55000"/>
            <a:gd name="adj2" fmla="val 45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252928" y="502878"/>
        <a:ext cx="234727" cy="321148"/>
      </dsp:txXfrm>
    </dsp:sp>
    <dsp:sp modelId="{3CBD24A2-26E7-1945-905D-F072097F6085}">
      <dsp:nvSpPr>
        <dsp:cNvPr id="0" name=""/>
        <dsp:cNvSpPr/>
      </dsp:nvSpPr>
      <dsp:spPr>
        <a:xfrm>
          <a:off x="6708287" y="1278834"/>
          <a:ext cx="426775" cy="426775"/>
        </a:xfrm>
        <a:prstGeom prst="downArrow">
          <a:avLst>
            <a:gd name="adj1" fmla="val 55000"/>
            <a:gd name="adj2" fmla="val 45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804311" y="1278834"/>
        <a:ext cx="234727" cy="321148"/>
      </dsp:txXfrm>
    </dsp:sp>
    <dsp:sp modelId="{E24AB427-99EA-CC49-9D76-0D194E50D69C}">
      <dsp:nvSpPr>
        <dsp:cNvPr id="0" name=""/>
        <dsp:cNvSpPr/>
      </dsp:nvSpPr>
      <dsp:spPr>
        <a:xfrm>
          <a:off x="7251441" y="2054789"/>
          <a:ext cx="426775" cy="426775"/>
        </a:xfrm>
        <a:prstGeom prst="downArrow">
          <a:avLst>
            <a:gd name="adj1" fmla="val 55000"/>
            <a:gd name="adj2" fmla="val 45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347465" y="2054789"/>
        <a:ext cx="234727" cy="32114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1F2C5D-BBF4-4D0D-B830-3709558C3D76}" type="datetimeFigureOut">
              <a:rPr lang="en-US" smtClean="0"/>
              <a:t>5/13/24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73939-575F-4D13-B905-C9F18A1DA534}" type="slidenum">
              <a:rPr lang="en-US" smtClean="0"/>
              <a:t>‹#›</a:t>
            </a:fld>
            <a:endParaRPr lang="en-US"/>
          </a:p>
        </p:txBody>
      </p:sp>
    </p:spTree>
    <p:extLst>
      <p:ext uri="{BB962C8B-B14F-4D97-AF65-F5344CB8AC3E}">
        <p14:creationId xmlns:p14="http://schemas.microsoft.com/office/powerpoint/2010/main" val="2408828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473939-575F-4D13-B905-C9F18A1DA534}" type="slidenum">
              <a:rPr lang="en-US" smtClean="0"/>
              <a:t>16</a:t>
            </a:fld>
            <a:endParaRPr lang="en-US"/>
          </a:p>
        </p:txBody>
      </p:sp>
    </p:spTree>
    <p:extLst>
      <p:ext uri="{BB962C8B-B14F-4D97-AF65-F5344CB8AC3E}">
        <p14:creationId xmlns:p14="http://schemas.microsoft.com/office/powerpoint/2010/main" val="4245343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5/13/24</a:t>
            </a:fld>
            <a:endParaRPr lang="en-US"/>
          </a:p>
        </p:txBody>
      </p:sp>
      <p:sp>
        <p:nvSpPr>
          <p:cNvPr id="5" name="Footer Placeholder 4"/>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338745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63C41C-A487-0C45-A261-16903102544D}" type="datetimeFigureOut">
              <a:rPr lang="en-US" smtClean="0"/>
              <a:t>5/13/24</a:t>
            </a:fld>
            <a:endParaRPr lang="en-US"/>
          </a:p>
        </p:txBody>
      </p:sp>
      <p:sp>
        <p:nvSpPr>
          <p:cNvPr id="5" name="Footer Placeholder 4"/>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5/13/24</a:t>
            </a:fld>
            <a:endParaRPr lang="en-US"/>
          </a:p>
        </p:txBody>
      </p:sp>
      <p:sp>
        <p:nvSpPr>
          <p:cNvPr id="5" name="Footer Placeholder 4"/>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51426"/>
            <a:ext cx="4038600" cy="31733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51426"/>
            <a:ext cx="4038600" cy="31733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5/13/24</a:t>
            </a:fld>
            <a:endParaRPr lang="en-US"/>
          </a:p>
        </p:txBody>
      </p:sp>
      <p:sp>
        <p:nvSpPr>
          <p:cNvPr id="6" name="Footer Placeholder 5"/>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397255"/>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1989969"/>
            <a:ext cx="4040188" cy="26940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397255"/>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89969"/>
            <a:ext cx="4041775" cy="26940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5/13/24</a:t>
            </a:fld>
            <a:endParaRPr lang="en-US"/>
          </a:p>
        </p:txBody>
      </p:sp>
      <p:sp>
        <p:nvSpPr>
          <p:cNvPr id="8" name="Footer Placeholder 7"/>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5/13/24</a:t>
            </a:fld>
            <a:endParaRPr lang="en-US"/>
          </a:p>
        </p:txBody>
      </p:sp>
      <p:sp>
        <p:nvSpPr>
          <p:cNvPr id="4" name="Footer Placeholder 3"/>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5/13/24</a:t>
            </a:fld>
            <a:endParaRPr lang="en-US"/>
          </a:p>
        </p:txBody>
      </p:sp>
      <p:sp>
        <p:nvSpPr>
          <p:cNvPr id="3" name="Footer Placeholder 2"/>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5/13/24</a:t>
            </a:fld>
            <a:endParaRPr lang="en-US"/>
          </a:p>
        </p:txBody>
      </p:sp>
      <p:sp>
        <p:nvSpPr>
          <p:cNvPr id="6" name="Footer Placeholder 5"/>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5/13/24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8" name="Picture 7" descr="UMBC-primary-logo-CMYK-on-black.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94287" y="86177"/>
            <a:ext cx="1749252" cy="402989"/>
          </a:xfrm>
          <a:prstGeom prst="rect">
            <a:avLst/>
          </a:prstGeom>
        </p:spPr>
      </p:pic>
      <p:pic>
        <p:nvPicPr>
          <p:cNvPr id="10" name="Picture 9" descr="corner-element.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akashlok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ieeexplore.ieee.org/abstract/document/8851840" TargetMode="External"/><Relationship Id="rId2" Type="http://schemas.openxmlformats.org/officeDocument/2006/relationships/hyperlink" Target="https://ieeexplore.ieee.org/abstract/document/8736785" TargetMode="External"/><Relationship Id="rId1" Type="http://schemas.openxmlformats.org/officeDocument/2006/relationships/slideLayout" Target="../slideLayouts/slideLayout4.xml"/><Relationship Id="rId4" Type="http://schemas.openxmlformats.org/officeDocument/2006/relationships/hyperlink" Target="https://ieeexplore.ieee.org/document/847480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madm.dfki.de/files/sentinel/EuroSATallBands.zi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BA3C28-0449-8252-05F9-F29F366AC567}"/>
              </a:ext>
            </a:extLst>
          </p:cNvPr>
          <p:cNvSpPr txBox="1"/>
          <p:nvPr/>
        </p:nvSpPr>
        <p:spPr>
          <a:xfrm>
            <a:off x="-767080" y="680567"/>
            <a:ext cx="10678160" cy="1508105"/>
          </a:xfrm>
          <a:prstGeom prst="rect">
            <a:avLst/>
          </a:prstGeom>
          <a:noFill/>
        </p:spPr>
        <p:txBody>
          <a:bodyPr wrap="square">
            <a:spAutoFit/>
          </a:bodyPr>
          <a:lstStyle/>
          <a:p>
            <a:pPr algn="ctr" rtl="0">
              <a:spcBef>
                <a:spcPts val="0"/>
              </a:spcBef>
              <a:spcAft>
                <a:spcPts val="0"/>
              </a:spcAft>
            </a:pPr>
            <a:r>
              <a:rPr lang="en-US" sz="1800" b="1" i="0" u="none" strike="noStrike" dirty="0">
                <a:solidFill>
                  <a:srgbClr val="0D0D0D"/>
                </a:solidFill>
                <a:effectLst/>
                <a:latin typeface="Times New Roman" panose="02020603050405020304" pitchFamily="18" charset="0"/>
                <a:cs typeface="Times New Roman" panose="02020603050405020304" pitchFamily="18" charset="0"/>
              </a:rPr>
              <a:t>Deciphering Earth’s Surface - Land Cover Prediction via </a:t>
            </a:r>
            <a:endParaRPr lang="en-US" sz="2800" b="0" dirty="0">
              <a:effectLst/>
              <a:latin typeface="Times New Roman" panose="02020603050405020304" pitchFamily="18" charset="0"/>
              <a:cs typeface="Times New Roman" panose="02020603050405020304" pitchFamily="18" charset="0"/>
            </a:endParaRPr>
          </a:p>
          <a:p>
            <a:pPr algn="ctr" rtl="0">
              <a:spcBef>
                <a:spcPts val="0"/>
              </a:spcBef>
              <a:spcAft>
                <a:spcPts val="0"/>
              </a:spcAft>
            </a:pPr>
            <a:r>
              <a:rPr lang="en-US" sz="1800" b="1" i="0" u="none" strike="noStrike" dirty="0">
                <a:solidFill>
                  <a:srgbClr val="0D0D0D"/>
                </a:solidFill>
                <a:effectLst/>
                <a:latin typeface="Times New Roman" panose="02020603050405020304" pitchFamily="18" charset="0"/>
                <a:cs typeface="Times New Roman" panose="02020603050405020304" pitchFamily="18" charset="0"/>
              </a:rPr>
              <a:t>Computer Vision on Satellite Imagery</a:t>
            </a:r>
            <a:endParaRPr lang="en-US" sz="2800" b="0" dirty="0">
              <a:effectLst/>
              <a:latin typeface="Times New Roman" panose="02020603050405020304" pitchFamily="18" charset="0"/>
              <a:cs typeface="Times New Roman" panose="02020603050405020304" pitchFamily="18" charset="0"/>
            </a:endParaRPr>
          </a:p>
          <a:p>
            <a:br>
              <a:rPr lang="en-US" sz="2800" dirty="0"/>
            </a:br>
            <a:endParaRPr lang="en-US" sz="2800" dirty="0"/>
          </a:p>
        </p:txBody>
      </p:sp>
      <p:sp>
        <p:nvSpPr>
          <p:cNvPr id="6" name="TextBox 5">
            <a:extLst>
              <a:ext uri="{FF2B5EF4-FFF2-40B4-BE49-F238E27FC236}">
                <a16:creationId xmlns:a16="http://schemas.microsoft.com/office/drawing/2014/main" id="{8BB56605-A0F8-E1F7-304B-71F5351F4C15}"/>
              </a:ext>
            </a:extLst>
          </p:cNvPr>
          <p:cNvSpPr txBox="1"/>
          <p:nvPr/>
        </p:nvSpPr>
        <p:spPr>
          <a:xfrm>
            <a:off x="1080446" y="1478363"/>
            <a:ext cx="7152640" cy="1754326"/>
          </a:xfrm>
          <a:prstGeom prst="rect">
            <a:avLst/>
          </a:prstGeom>
          <a:noFill/>
        </p:spPr>
        <p:txBody>
          <a:bodyPr wrap="square">
            <a:spAutoFit/>
          </a:bodyPr>
          <a:lstStyle/>
          <a:p>
            <a:pPr algn="ctr"/>
            <a:r>
              <a:rPr lang="en-US" i="0" dirty="0">
                <a:solidFill>
                  <a:srgbClr val="1F2328"/>
                </a:solidFill>
                <a:effectLst/>
                <a:latin typeface="Times New Roman" panose="02020603050405020304" pitchFamily="18" charset="0"/>
                <a:cs typeface="Times New Roman" panose="02020603050405020304" pitchFamily="18" charset="0"/>
              </a:rPr>
              <a:t>UMBC Data Science Master Degree Capstone</a:t>
            </a:r>
          </a:p>
          <a:p>
            <a:pPr algn="ctr"/>
            <a:endParaRPr lang="en-US" i="0" dirty="0">
              <a:solidFill>
                <a:srgbClr val="1F2328"/>
              </a:solidFill>
              <a:effectLst/>
              <a:latin typeface="Times New Roman" panose="02020603050405020304" pitchFamily="18" charset="0"/>
              <a:cs typeface="Times New Roman" panose="02020603050405020304" pitchFamily="18" charset="0"/>
            </a:endParaRPr>
          </a:p>
          <a:p>
            <a:pPr algn="ctr"/>
            <a:r>
              <a:rPr lang="en-US" dirty="0">
                <a:solidFill>
                  <a:srgbClr val="1F2328"/>
                </a:solidFill>
                <a:latin typeface="Times New Roman" panose="02020603050405020304" pitchFamily="18" charset="0"/>
                <a:cs typeface="Times New Roman" panose="02020603050405020304" pitchFamily="18" charset="0"/>
              </a:rPr>
              <a:t>Under the guidance by</a:t>
            </a:r>
            <a:endParaRPr lang="en-US" i="0" dirty="0">
              <a:solidFill>
                <a:srgbClr val="1F2328"/>
              </a:solidFill>
              <a:effectLst/>
              <a:latin typeface="Times New Roman" panose="02020603050405020304" pitchFamily="18" charset="0"/>
              <a:cs typeface="Times New Roman" panose="02020603050405020304" pitchFamily="18" charset="0"/>
            </a:endParaRPr>
          </a:p>
          <a:p>
            <a:pPr algn="ctr"/>
            <a:r>
              <a:rPr lang="en-US" i="0" dirty="0">
                <a:solidFill>
                  <a:srgbClr val="1F2328"/>
                </a:solidFill>
                <a:effectLst/>
                <a:latin typeface="Times New Roman" panose="02020603050405020304" pitchFamily="18" charset="0"/>
                <a:cs typeface="Times New Roman" panose="02020603050405020304" pitchFamily="18" charset="0"/>
              </a:rPr>
              <a:t>Dr. Tony Diana</a:t>
            </a:r>
          </a:p>
          <a:p>
            <a:pPr algn="ctr"/>
            <a:endParaRPr lang="en-US" dirty="0">
              <a:solidFill>
                <a:srgbClr val="1F2328"/>
              </a:solidFill>
            </a:endParaRPr>
          </a:p>
          <a:p>
            <a:pPr algn="ctr"/>
            <a:endParaRPr lang="en-US" dirty="0"/>
          </a:p>
        </p:txBody>
      </p:sp>
      <p:sp>
        <p:nvSpPr>
          <p:cNvPr id="9" name="TextBox 8">
            <a:extLst>
              <a:ext uri="{FF2B5EF4-FFF2-40B4-BE49-F238E27FC236}">
                <a16:creationId xmlns:a16="http://schemas.microsoft.com/office/drawing/2014/main" id="{BBFDE035-A8A6-D295-31BE-32242CEC54A1}"/>
              </a:ext>
            </a:extLst>
          </p:cNvPr>
          <p:cNvSpPr txBox="1"/>
          <p:nvPr/>
        </p:nvSpPr>
        <p:spPr>
          <a:xfrm>
            <a:off x="375920" y="2810459"/>
            <a:ext cx="8392160" cy="1754326"/>
          </a:xfrm>
          <a:prstGeom prst="rect">
            <a:avLst/>
          </a:prstGeom>
          <a:noFill/>
        </p:spPr>
        <p:txBody>
          <a:bodyPr wrap="square">
            <a:spAutoFit/>
          </a:bodyPr>
          <a:lstStyle/>
          <a:p>
            <a:pPr algn="ctr"/>
            <a:r>
              <a:rPr lang="en-US" b="1" dirty="0">
                <a:solidFill>
                  <a:srgbClr val="1F2328"/>
                </a:solidFill>
                <a:latin typeface="Times New Roman" panose="02020603050405020304" pitchFamily="18" charset="0"/>
                <a:cs typeface="Times New Roman" panose="02020603050405020304" pitchFamily="18" charset="0"/>
              </a:rPr>
              <a:t>A Project by:</a:t>
            </a:r>
          </a:p>
          <a:p>
            <a:pPr algn="ctr"/>
            <a:endParaRPr lang="en-US" b="1" dirty="0">
              <a:solidFill>
                <a:srgbClr val="1F2328"/>
              </a:solidFill>
              <a:latin typeface="Times New Roman" panose="02020603050405020304" pitchFamily="18" charset="0"/>
              <a:cs typeface="Times New Roman" panose="02020603050405020304" pitchFamily="18" charset="0"/>
            </a:endParaRPr>
          </a:p>
          <a:p>
            <a:pPr algn="ctr"/>
            <a:r>
              <a:rPr lang="en-US" b="1" i="0" dirty="0">
                <a:solidFill>
                  <a:srgbClr val="1F2328"/>
                </a:solidFill>
                <a:effectLst/>
                <a:latin typeface="Times New Roman" panose="02020603050405020304" pitchFamily="18" charset="0"/>
                <a:cs typeface="Times New Roman" panose="02020603050405020304" pitchFamily="18" charset="0"/>
              </a:rPr>
              <a:t>Akash Reddy Loka</a:t>
            </a:r>
            <a:r>
              <a:rPr lang="en-US" b="1" dirty="0">
                <a:solidFill>
                  <a:srgbClr val="1F2328"/>
                </a:solidFill>
                <a:latin typeface="Times New Roman" panose="02020603050405020304" pitchFamily="18" charset="0"/>
                <a:cs typeface="Times New Roman" panose="02020603050405020304" pitchFamily="18" charset="0"/>
              </a:rPr>
              <a:t> - </a:t>
            </a:r>
            <a:r>
              <a:rPr lang="en-US" b="1" i="0" dirty="0">
                <a:solidFill>
                  <a:srgbClr val="1F2328"/>
                </a:solidFill>
                <a:effectLst/>
                <a:latin typeface="Times New Roman" panose="02020603050405020304" pitchFamily="18" charset="0"/>
                <a:cs typeface="Times New Roman" panose="02020603050405020304" pitchFamily="18" charset="0"/>
              </a:rPr>
              <a:t>LB04019</a:t>
            </a:r>
          </a:p>
          <a:p>
            <a:pPr algn="ctr"/>
            <a:r>
              <a:rPr lang="en-US" b="1" dirty="0">
                <a:solidFill>
                  <a:srgbClr val="1F2328"/>
                </a:solidFill>
                <a:latin typeface="Times New Roman" panose="02020603050405020304" pitchFamily="18" charset="0"/>
                <a:cs typeface="Times New Roman" panose="02020603050405020304" pitchFamily="18" charset="0"/>
              </a:rPr>
              <a:t>Yashwanth Vemulapalli - PP24297</a:t>
            </a:r>
          </a:p>
          <a:p>
            <a:pPr algn="ctr"/>
            <a:endParaRPr lang="en-US" b="0" i="0" dirty="0">
              <a:solidFill>
                <a:srgbClr val="1F2328"/>
              </a:solidFill>
              <a:effectLst/>
              <a:latin typeface="Times New Roman" panose="02020603050405020304" pitchFamily="18" charset="0"/>
              <a:cs typeface="Times New Roman" panose="02020603050405020304" pitchFamily="18" charset="0"/>
            </a:endParaRPr>
          </a:p>
          <a:p>
            <a:pPr algn="ctr"/>
            <a:r>
              <a:rPr lang="en-US" b="1" i="0" dirty="0">
                <a:solidFill>
                  <a:srgbClr val="1F2328"/>
                </a:solidFill>
                <a:effectLst/>
                <a:latin typeface="Times New Roman" panose="02020603050405020304" pitchFamily="18" charset="0"/>
                <a:cs typeface="Times New Roman" panose="02020603050405020304" pitchFamily="18" charset="0"/>
              </a:rPr>
              <a:t>GitHub Profile:</a:t>
            </a:r>
            <a:r>
              <a:rPr lang="en-US" b="0" i="0" dirty="0">
                <a:solidFill>
                  <a:srgbClr val="1F2328"/>
                </a:solidFill>
                <a:effectLst/>
                <a:latin typeface="Times New Roman" panose="02020603050405020304" pitchFamily="18" charset="0"/>
                <a:cs typeface="Times New Roman" panose="02020603050405020304" pitchFamily="18" charset="0"/>
              </a:rPr>
              <a:t> </a:t>
            </a:r>
            <a:r>
              <a:rPr lang="en-US" b="0" i="0" u="sng" dirty="0">
                <a:solidFill>
                  <a:srgbClr val="1F2328"/>
                </a:solidFill>
                <a:effectLst/>
                <a:latin typeface="Times New Roman" panose="02020603050405020304" pitchFamily="18" charset="0"/>
                <a:cs typeface="Times New Roman" panose="02020603050405020304" pitchFamily="18" charset="0"/>
                <a:hlinkClick r:id="rId2"/>
              </a:rPr>
              <a:t>https://github.com</a:t>
            </a:r>
            <a:r>
              <a:rPr lang="en-US" u="sng" dirty="0">
                <a:solidFill>
                  <a:srgbClr val="1F2328"/>
                </a:solidFill>
                <a:latin typeface="Times New Roman" panose="02020603050405020304" pitchFamily="18" charset="0"/>
                <a:cs typeface="Times New Roman" panose="02020603050405020304" pitchFamily="18" charset="0"/>
                <a:hlinkClick r:id="rId2"/>
              </a:rPr>
              <a:t>/akashloka</a:t>
            </a:r>
            <a:endParaRPr lang="en-US" b="0" i="0" u="sng" dirty="0">
              <a:solidFill>
                <a:srgbClr val="1F2328"/>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9409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C5A9-0D3B-AD4F-8871-C309D67AC437}"/>
              </a:ext>
            </a:extLst>
          </p:cNvPr>
          <p:cNvSpPr>
            <a:spLocks noGrp="1"/>
          </p:cNvSpPr>
          <p:nvPr>
            <p:ph type="title"/>
          </p:nvPr>
        </p:nvSpPr>
        <p:spPr>
          <a:xfrm>
            <a:off x="457200" y="702644"/>
            <a:ext cx="8229600" cy="644065"/>
          </a:xfrm>
        </p:spPr>
        <p:txBody>
          <a:bodyPr vert="horz" lIns="91440" tIns="45720" rIns="91440" bIns="45720" rtlCol="0" anchor="ctr">
            <a:normAutofit/>
          </a:bodyPr>
          <a:lstStyle/>
          <a:p>
            <a:pPr>
              <a:lnSpc>
                <a:spcPct val="90000"/>
              </a:lnSpc>
            </a:pPr>
            <a:r>
              <a:rPr lang="en-US" sz="4000" b="1" kern="1200" dirty="0">
                <a:latin typeface="Times New Roman" panose="02020603050405020304" pitchFamily="18" charset="0"/>
                <a:cs typeface="Times New Roman" panose="02020603050405020304" pitchFamily="18" charset="0"/>
              </a:rPr>
              <a:t>Results</a:t>
            </a:r>
            <a:endParaRPr lang="en-US" sz="3600" b="1" kern="1200"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321D91E5-BE8C-782B-D00F-706A9A64609B}"/>
              </a:ext>
            </a:extLst>
          </p:cNvPr>
          <p:cNvSpPr>
            <a:spLocks noChangeArrowheads="1"/>
          </p:cNvSpPr>
          <p:nvPr/>
        </p:nvSpPr>
        <p:spPr bwMode="auto">
          <a:xfrm>
            <a:off x="457201" y="1546676"/>
            <a:ext cx="4038600" cy="317339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fontAlgn="base">
              <a:lnSpc>
                <a:spcPct val="90000"/>
              </a:lnSpc>
              <a:spcBef>
                <a:spcPct val="20000"/>
              </a:spcBef>
              <a:spcAft>
                <a:spcPct val="0"/>
              </a:spcAft>
              <a:buClrTx/>
              <a:buSzTx/>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The following are the training results obtained for each model for the following conditions.</a:t>
            </a:r>
          </a:p>
          <a:p>
            <a:pPr marL="342900" marR="0" lvl="0" indent="-342900" fontAlgn="base">
              <a:lnSpc>
                <a:spcPct val="90000"/>
              </a:lnSpc>
              <a:spcBef>
                <a:spcPct val="20000"/>
              </a:spcBef>
              <a:spcAft>
                <a:spcPct val="0"/>
              </a:spcAft>
              <a:buClrTx/>
              <a:buSzTx/>
              <a:buFont typeface="Arial"/>
              <a:buChar char="•"/>
              <a:tabLst/>
            </a:pP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342900" marR="0" lvl="0" indent="-342900" fontAlgn="base">
              <a:lnSpc>
                <a:spcPct val="90000"/>
              </a:lnSpc>
              <a:spcBef>
                <a:spcPct val="20000"/>
              </a:spcBef>
              <a:spcAft>
                <a:spcPct val="0"/>
              </a:spcAft>
              <a:buClrTx/>
              <a:buSzTx/>
              <a:buFont typeface="Arial"/>
              <a:buChar char="•"/>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Optimizer – Adam @ initial learning rate of 0.0001</a:t>
            </a:r>
          </a:p>
          <a:p>
            <a:pPr marL="342900" marR="0" lvl="0" indent="-342900" fontAlgn="base">
              <a:lnSpc>
                <a:spcPct val="90000"/>
              </a:lnSpc>
              <a:spcBef>
                <a:spcPct val="20000"/>
              </a:spcBef>
              <a:spcAft>
                <a:spcPct val="0"/>
              </a:spcAft>
              <a:buClrTx/>
              <a:buSzTx/>
              <a:buFont typeface="Arial"/>
              <a:buChar char="•"/>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Total number of epochs – 60.</a:t>
            </a:r>
          </a:p>
          <a:p>
            <a:pPr marL="342900" marR="0" lvl="0" indent="-342900" fontAlgn="base">
              <a:lnSpc>
                <a:spcPct val="90000"/>
              </a:lnSpc>
              <a:spcBef>
                <a:spcPct val="20000"/>
              </a:spcBef>
              <a:spcAft>
                <a:spcPct val="0"/>
              </a:spcAft>
              <a:buClrTx/>
              <a:buSzTx/>
              <a:buFont typeface="Arial"/>
              <a:buChar char="•"/>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Early stopping – Training stops early if the categorical accuracy does not change for 4 consecutive iterations.</a:t>
            </a:r>
          </a:p>
          <a:p>
            <a:pPr marL="342900" marR="0" lvl="0" indent="-342900" fontAlgn="base">
              <a:lnSpc>
                <a:spcPct val="90000"/>
              </a:lnSpc>
              <a:spcBef>
                <a:spcPct val="20000"/>
              </a:spcBef>
              <a:spcAft>
                <a:spcPct val="0"/>
              </a:spcAft>
              <a:buClrTx/>
              <a:buSzTx/>
              <a:buFont typeface="Arial"/>
              <a:buChar char="•"/>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Learning rate – Reduces learning rate by 0.95 if the categorical accuracy does not change for 2 consecutive iterations.</a:t>
            </a:r>
          </a:p>
          <a:p>
            <a:pPr marL="342900" marR="0" lvl="0" indent="-342900" fontAlgn="base">
              <a:lnSpc>
                <a:spcPct val="90000"/>
              </a:lnSpc>
              <a:spcBef>
                <a:spcPct val="20000"/>
              </a:spcBef>
              <a:spcAft>
                <a:spcPct val="0"/>
              </a:spcAft>
              <a:buClrTx/>
              <a:buSzTx/>
              <a:buFont typeface="Arial"/>
              <a:buChar char="•"/>
              <a:tabLst/>
            </a:pP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E92B73B0-E681-626E-2DE7-F1988F8A7BBD}"/>
              </a:ext>
            </a:extLst>
          </p:cNvPr>
          <p:cNvGraphicFramePr>
            <a:graphicFrameLocks noGrp="1"/>
          </p:cNvGraphicFramePr>
          <p:nvPr>
            <p:ph sz="half" idx="2"/>
            <p:extLst>
              <p:ext uri="{D42A27DB-BD31-4B8C-83A1-F6EECF244321}">
                <p14:modId xmlns:p14="http://schemas.microsoft.com/office/powerpoint/2010/main" val="1060600719"/>
              </p:ext>
            </p:extLst>
          </p:nvPr>
        </p:nvGraphicFramePr>
        <p:xfrm>
          <a:off x="4648200" y="2398986"/>
          <a:ext cx="4038603" cy="1397805"/>
        </p:xfrm>
        <a:graphic>
          <a:graphicData uri="http://schemas.openxmlformats.org/drawingml/2006/table">
            <a:tbl>
              <a:tblPr firstRow="1" firstCol="1" bandRow="1">
                <a:tableStyleId>{5C22544A-7EE6-4342-B048-85BDC9FD1C3A}</a:tableStyleId>
              </a:tblPr>
              <a:tblGrid>
                <a:gridCol w="645549">
                  <a:extLst>
                    <a:ext uri="{9D8B030D-6E8A-4147-A177-3AD203B41FA5}">
                      <a16:colId xmlns:a16="http://schemas.microsoft.com/office/drawing/2014/main" val="2521176941"/>
                    </a:ext>
                  </a:extLst>
                </a:gridCol>
                <a:gridCol w="709660">
                  <a:extLst>
                    <a:ext uri="{9D8B030D-6E8A-4147-A177-3AD203B41FA5}">
                      <a16:colId xmlns:a16="http://schemas.microsoft.com/office/drawing/2014/main" val="368618853"/>
                    </a:ext>
                  </a:extLst>
                </a:gridCol>
                <a:gridCol w="546917">
                  <a:extLst>
                    <a:ext uri="{9D8B030D-6E8A-4147-A177-3AD203B41FA5}">
                      <a16:colId xmlns:a16="http://schemas.microsoft.com/office/drawing/2014/main" val="2337629167"/>
                    </a:ext>
                  </a:extLst>
                </a:gridCol>
                <a:gridCol w="546917">
                  <a:extLst>
                    <a:ext uri="{9D8B030D-6E8A-4147-A177-3AD203B41FA5}">
                      <a16:colId xmlns:a16="http://schemas.microsoft.com/office/drawing/2014/main" val="3602330119"/>
                    </a:ext>
                  </a:extLst>
                </a:gridCol>
                <a:gridCol w="672673">
                  <a:extLst>
                    <a:ext uri="{9D8B030D-6E8A-4147-A177-3AD203B41FA5}">
                      <a16:colId xmlns:a16="http://schemas.microsoft.com/office/drawing/2014/main" val="3610753400"/>
                    </a:ext>
                  </a:extLst>
                </a:gridCol>
                <a:gridCol w="916887">
                  <a:extLst>
                    <a:ext uri="{9D8B030D-6E8A-4147-A177-3AD203B41FA5}">
                      <a16:colId xmlns:a16="http://schemas.microsoft.com/office/drawing/2014/main" val="1994805862"/>
                    </a:ext>
                  </a:extLst>
                </a:gridCol>
              </a:tblGrid>
              <a:tr h="341686">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Model</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Params</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Train Loss</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Test Loss</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Train Accuracy</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Test Accuracy</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extLst>
                  <a:ext uri="{0D108BD9-81ED-4DB2-BD59-A6C34878D82A}">
                    <a16:rowId xmlns:a16="http://schemas.microsoft.com/office/drawing/2014/main" val="617019544"/>
                  </a:ext>
                </a:extLst>
              </a:tr>
              <a:tr h="496997">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Custom CNN model</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dirty="0">
                          <a:effectLst/>
                          <a:latin typeface="Times New Roman" panose="02020603050405020304" pitchFamily="18" charset="0"/>
                          <a:cs typeface="Times New Roman" panose="02020603050405020304" pitchFamily="18" charset="0"/>
                        </a:rPr>
                        <a:t>114394</a:t>
                      </a:r>
                      <a:endParaRPr lang="en-US"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0.1567</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0.1438</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0. 946</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0. 9515</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extLst>
                  <a:ext uri="{0D108BD9-81ED-4DB2-BD59-A6C34878D82A}">
                    <a16:rowId xmlns:a16="http://schemas.microsoft.com/office/drawing/2014/main" val="4209360275"/>
                  </a:ext>
                </a:extLst>
              </a:tr>
              <a:tr h="186374">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VGG19</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20551852</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0. 1086</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0. 1051</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0. 9647</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0.9713</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extLst>
                  <a:ext uri="{0D108BD9-81ED-4DB2-BD59-A6C34878D82A}">
                    <a16:rowId xmlns:a16="http://schemas.microsoft.com/office/drawing/2014/main" val="2387917695"/>
                  </a:ext>
                </a:extLst>
              </a:tr>
              <a:tr h="186374">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VGG16</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dirty="0">
                          <a:effectLst/>
                          <a:latin typeface="Times New Roman" panose="02020603050405020304" pitchFamily="18" charset="0"/>
                          <a:cs typeface="Times New Roman" panose="02020603050405020304" pitchFamily="18" charset="0"/>
                        </a:rPr>
                        <a:t>15242156</a:t>
                      </a:r>
                      <a:endParaRPr lang="en-US"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0. 1067</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0. 0961</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0. 9651</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0. 9689</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extLst>
                  <a:ext uri="{0D108BD9-81ED-4DB2-BD59-A6C34878D82A}">
                    <a16:rowId xmlns:a16="http://schemas.microsoft.com/office/drawing/2014/main" val="802667159"/>
                  </a:ext>
                </a:extLst>
              </a:tr>
              <a:tr h="186374">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Xception</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22907284</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0. 1122</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0. 2156</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a:effectLst/>
                          <a:latin typeface="Times New Roman" panose="02020603050405020304" pitchFamily="18" charset="0"/>
                          <a:cs typeface="Times New Roman" panose="02020603050405020304" pitchFamily="18" charset="0"/>
                        </a:rPr>
                        <a:t>0. 9614</a:t>
                      </a:r>
                      <a:endParaRPr lang="en-US" sz="9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tc>
                  <a:txBody>
                    <a:bodyPr/>
                    <a:lstStyle/>
                    <a:p>
                      <a:pPr marL="0" marR="0" algn="ctr">
                        <a:spcBef>
                          <a:spcPts val="0"/>
                        </a:spcBef>
                        <a:spcAft>
                          <a:spcPts val="0"/>
                        </a:spcAft>
                      </a:pPr>
                      <a:r>
                        <a:rPr lang="en-US" sz="900" kern="100" dirty="0">
                          <a:effectLst/>
                          <a:latin typeface="Times New Roman" panose="02020603050405020304" pitchFamily="18" charset="0"/>
                          <a:cs typeface="Times New Roman" panose="02020603050405020304" pitchFamily="18" charset="0"/>
                        </a:rPr>
                        <a:t>0.9607</a:t>
                      </a:r>
                      <a:endParaRPr lang="en-US"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261" marR="53261" marT="0" marB="0"/>
                </a:tc>
                <a:extLst>
                  <a:ext uri="{0D108BD9-81ED-4DB2-BD59-A6C34878D82A}">
                    <a16:rowId xmlns:a16="http://schemas.microsoft.com/office/drawing/2014/main" val="1084273502"/>
                  </a:ext>
                </a:extLst>
              </a:tr>
            </a:tbl>
          </a:graphicData>
        </a:graphic>
      </p:graphicFrame>
    </p:spTree>
    <p:extLst>
      <p:ext uri="{BB962C8B-B14F-4D97-AF65-F5344CB8AC3E}">
        <p14:creationId xmlns:p14="http://schemas.microsoft.com/office/powerpoint/2010/main" val="1373172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92E8BD2-2ADD-BA58-F057-02680FD03F7B}"/>
              </a:ext>
            </a:extLst>
          </p:cNvPr>
          <p:cNvPicPr>
            <a:picLocks noGrp="1" noChangeAspect="1"/>
          </p:cNvPicPr>
          <p:nvPr>
            <p:ph idx="1"/>
          </p:nvPr>
        </p:nvPicPr>
        <p:blipFill>
          <a:blip r:embed="rId2"/>
          <a:stretch>
            <a:fillRect/>
          </a:stretch>
        </p:blipFill>
        <p:spPr>
          <a:xfrm>
            <a:off x="416753" y="1264951"/>
            <a:ext cx="4278140" cy="2482591"/>
          </a:xfrm>
          <a:prstGeom prst="rect">
            <a:avLst/>
          </a:prstGeom>
          <a:ln w="3175">
            <a:solidFill>
              <a:schemeClr val="tx1"/>
            </a:solidFill>
          </a:ln>
        </p:spPr>
      </p:pic>
      <p:sp>
        <p:nvSpPr>
          <p:cNvPr id="5" name="TextBox 4">
            <a:extLst>
              <a:ext uri="{FF2B5EF4-FFF2-40B4-BE49-F238E27FC236}">
                <a16:creationId xmlns:a16="http://schemas.microsoft.com/office/drawing/2014/main" id="{C67E2384-F84A-8C47-B6E6-14EE752C133A}"/>
              </a:ext>
            </a:extLst>
          </p:cNvPr>
          <p:cNvSpPr txBox="1"/>
          <p:nvPr/>
        </p:nvSpPr>
        <p:spPr>
          <a:xfrm>
            <a:off x="539646" y="3908446"/>
            <a:ext cx="4032354" cy="307777"/>
          </a:xfrm>
          <a:prstGeom prst="rect">
            <a:avLst/>
          </a:prstGeom>
          <a:noFill/>
        </p:spPr>
        <p:txBody>
          <a:bodyPr wrap="square" rtlCol="0">
            <a:spAutoFit/>
          </a:bodyPr>
          <a:lstStyle/>
          <a:p>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US" sz="1400" kern="100" dirty="0">
                <a:latin typeface="Times New Roman" panose="02020603050405020304" pitchFamily="18" charset="0"/>
                <a:ea typeface="Calibri" panose="020F0502020204030204" pitchFamily="34" charset="0"/>
                <a:cs typeface="Times New Roman" panose="02020603050405020304" pitchFamily="18" charset="0"/>
              </a:rPr>
              <a:t>4</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 Loss and Accuracy plot for CNN Model</a:t>
            </a:r>
          </a:p>
        </p:txBody>
      </p:sp>
      <p:pic>
        <p:nvPicPr>
          <p:cNvPr id="6" name="Picture 5">
            <a:extLst>
              <a:ext uri="{FF2B5EF4-FFF2-40B4-BE49-F238E27FC236}">
                <a16:creationId xmlns:a16="http://schemas.microsoft.com/office/drawing/2014/main" id="{B02FD0F9-4AED-74A8-3F39-DB18CADCCB0F}"/>
              </a:ext>
            </a:extLst>
          </p:cNvPr>
          <p:cNvPicPr>
            <a:picLocks noChangeAspect="1"/>
          </p:cNvPicPr>
          <p:nvPr/>
        </p:nvPicPr>
        <p:blipFill>
          <a:blip r:embed="rId3"/>
          <a:stretch>
            <a:fillRect/>
          </a:stretch>
        </p:blipFill>
        <p:spPr>
          <a:xfrm>
            <a:off x="4886921" y="1264952"/>
            <a:ext cx="3840326" cy="2482590"/>
          </a:xfrm>
          <a:prstGeom prst="rect">
            <a:avLst/>
          </a:prstGeom>
          <a:ln w="3175">
            <a:solidFill>
              <a:schemeClr val="tx1"/>
            </a:solidFill>
          </a:ln>
        </p:spPr>
      </p:pic>
      <p:sp>
        <p:nvSpPr>
          <p:cNvPr id="7" name="TextBox 6">
            <a:extLst>
              <a:ext uri="{FF2B5EF4-FFF2-40B4-BE49-F238E27FC236}">
                <a16:creationId xmlns:a16="http://schemas.microsoft.com/office/drawing/2014/main" id="{F4B25111-C2D6-131D-E52C-DB0221717629}"/>
              </a:ext>
            </a:extLst>
          </p:cNvPr>
          <p:cNvSpPr txBox="1"/>
          <p:nvPr/>
        </p:nvSpPr>
        <p:spPr>
          <a:xfrm>
            <a:off x="4886921" y="3923835"/>
            <a:ext cx="4032354" cy="307777"/>
          </a:xfrm>
          <a:prstGeom prst="rect">
            <a:avLst/>
          </a:prstGeom>
          <a:noFill/>
        </p:spPr>
        <p:txBody>
          <a:bodyPr wrap="square" rtlCol="0">
            <a:spAutoFit/>
          </a:bodyPr>
          <a:lstStyle/>
          <a:p>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US" sz="1400" kern="100" dirty="0">
                <a:latin typeface="Times New Roman" panose="02020603050405020304" pitchFamily="18" charset="0"/>
                <a:ea typeface="Calibri" panose="020F0502020204030204" pitchFamily="34" charset="0"/>
                <a:cs typeface="Times New Roman" panose="02020603050405020304" pitchFamily="18" charset="0"/>
              </a:rPr>
              <a:t>5</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 Loss and Accuracy plot for VGG19 Model</a:t>
            </a:r>
          </a:p>
        </p:txBody>
      </p:sp>
    </p:spTree>
    <p:extLst>
      <p:ext uri="{BB962C8B-B14F-4D97-AF65-F5344CB8AC3E}">
        <p14:creationId xmlns:p14="http://schemas.microsoft.com/office/powerpoint/2010/main" val="2077517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23184C5-0E00-4B77-DD91-CFED26912897}"/>
              </a:ext>
            </a:extLst>
          </p:cNvPr>
          <p:cNvPicPr>
            <a:picLocks noGrp="1" noChangeAspect="1"/>
          </p:cNvPicPr>
          <p:nvPr>
            <p:ph idx="1"/>
          </p:nvPr>
        </p:nvPicPr>
        <p:blipFill>
          <a:blip r:embed="rId2"/>
          <a:stretch>
            <a:fillRect/>
          </a:stretch>
        </p:blipFill>
        <p:spPr>
          <a:xfrm>
            <a:off x="375776" y="817172"/>
            <a:ext cx="3986361" cy="2549525"/>
          </a:xfrm>
          <a:prstGeom prst="rect">
            <a:avLst/>
          </a:prstGeom>
          <a:ln w="3175">
            <a:solidFill>
              <a:schemeClr val="tx1"/>
            </a:solidFill>
          </a:ln>
        </p:spPr>
      </p:pic>
      <p:sp>
        <p:nvSpPr>
          <p:cNvPr id="5" name="TextBox 4">
            <a:extLst>
              <a:ext uri="{FF2B5EF4-FFF2-40B4-BE49-F238E27FC236}">
                <a16:creationId xmlns:a16="http://schemas.microsoft.com/office/drawing/2014/main" id="{F4D79C19-2E38-1473-E285-5729A2784086}"/>
              </a:ext>
            </a:extLst>
          </p:cNvPr>
          <p:cNvSpPr txBox="1"/>
          <p:nvPr/>
        </p:nvSpPr>
        <p:spPr>
          <a:xfrm>
            <a:off x="547142" y="3389182"/>
            <a:ext cx="4174761" cy="307777"/>
          </a:xfrm>
          <a:prstGeom prst="rect">
            <a:avLst/>
          </a:prstGeom>
          <a:noFill/>
        </p:spPr>
        <p:txBody>
          <a:bodyPr wrap="square" rtlCol="0">
            <a:spAutoFit/>
          </a:bodyPr>
          <a:lstStyle/>
          <a:p>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US" sz="1400" kern="100" dirty="0">
                <a:latin typeface="Times New Roman" panose="02020603050405020304" pitchFamily="18" charset="0"/>
                <a:ea typeface="Calibri" panose="020F0502020204030204" pitchFamily="34" charset="0"/>
                <a:cs typeface="Times New Roman" panose="02020603050405020304" pitchFamily="18" charset="0"/>
              </a:rPr>
              <a:t>6</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 Loss and Accuracy plot for VGG16 Model</a:t>
            </a:r>
          </a:p>
        </p:txBody>
      </p:sp>
      <p:pic>
        <p:nvPicPr>
          <p:cNvPr id="6" name="Picture 5">
            <a:extLst>
              <a:ext uri="{FF2B5EF4-FFF2-40B4-BE49-F238E27FC236}">
                <a16:creationId xmlns:a16="http://schemas.microsoft.com/office/drawing/2014/main" id="{E79B98AF-3AB0-4A9A-C0AF-C0AE0970A572}"/>
              </a:ext>
            </a:extLst>
          </p:cNvPr>
          <p:cNvPicPr>
            <a:picLocks noChangeAspect="1"/>
          </p:cNvPicPr>
          <p:nvPr/>
        </p:nvPicPr>
        <p:blipFill>
          <a:blip r:embed="rId3"/>
          <a:stretch>
            <a:fillRect/>
          </a:stretch>
        </p:blipFill>
        <p:spPr>
          <a:xfrm>
            <a:off x="4781863" y="817173"/>
            <a:ext cx="3755034" cy="2549524"/>
          </a:xfrm>
          <a:prstGeom prst="rect">
            <a:avLst/>
          </a:prstGeom>
          <a:ln w="3175">
            <a:solidFill>
              <a:schemeClr val="tx1"/>
            </a:solidFill>
          </a:ln>
        </p:spPr>
      </p:pic>
      <p:sp>
        <p:nvSpPr>
          <p:cNvPr id="7" name="TextBox 6">
            <a:extLst>
              <a:ext uri="{FF2B5EF4-FFF2-40B4-BE49-F238E27FC236}">
                <a16:creationId xmlns:a16="http://schemas.microsoft.com/office/drawing/2014/main" id="{51CE70CC-41AF-D1BA-86C0-7F174D021A17}"/>
              </a:ext>
            </a:extLst>
          </p:cNvPr>
          <p:cNvSpPr txBox="1"/>
          <p:nvPr/>
        </p:nvSpPr>
        <p:spPr>
          <a:xfrm>
            <a:off x="4751882" y="3389182"/>
            <a:ext cx="3814995" cy="523220"/>
          </a:xfrm>
          <a:prstGeom prst="rect">
            <a:avLst/>
          </a:prstGeom>
          <a:noFill/>
        </p:spPr>
        <p:txBody>
          <a:bodyPr wrap="square" rtlCol="0">
            <a:spAutoFit/>
          </a:bodyPr>
          <a:lstStyle/>
          <a:p>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US" sz="1400" kern="100" dirty="0">
                <a:latin typeface="Times New Roman" panose="02020603050405020304" pitchFamily="18" charset="0"/>
                <a:ea typeface="Calibri" panose="020F0502020204030204" pitchFamily="34" charset="0"/>
                <a:cs typeface="Times New Roman" panose="02020603050405020304" pitchFamily="18" charset="0"/>
              </a:rPr>
              <a:t>7</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 Loss and Accuracy plot for Xception Model</a:t>
            </a:r>
          </a:p>
        </p:txBody>
      </p:sp>
      <p:sp>
        <p:nvSpPr>
          <p:cNvPr id="8" name="TextBox 7">
            <a:extLst>
              <a:ext uri="{FF2B5EF4-FFF2-40B4-BE49-F238E27FC236}">
                <a16:creationId xmlns:a16="http://schemas.microsoft.com/office/drawing/2014/main" id="{7519ACC0-D7C4-D2CD-7238-46E96FABB01D}"/>
              </a:ext>
            </a:extLst>
          </p:cNvPr>
          <p:cNvSpPr txBox="1"/>
          <p:nvPr/>
        </p:nvSpPr>
        <p:spPr>
          <a:xfrm>
            <a:off x="442210" y="3973957"/>
            <a:ext cx="7622498"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1600" b="0" i="0" dirty="0">
                <a:solidFill>
                  <a:srgbClr val="212121"/>
                </a:solidFill>
                <a:effectLst/>
                <a:highlight>
                  <a:srgbClr val="FFFFFF"/>
                </a:highlight>
                <a:latin typeface="Times New Roman" panose="02020603050405020304" pitchFamily="18" charset="0"/>
                <a:cs typeface="Times New Roman" panose="02020603050405020304" pitchFamily="18" charset="0"/>
              </a:rPr>
              <a:t>It can be observed from the above results that VGG19 model performed better than any other model considering highest test accuracy. It can be considered as the best model for predictions.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9236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5936E-3E4C-3275-0FBC-D2A5EEA14A8E}"/>
              </a:ext>
            </a:extLst>
          </p:cNvPr>
          <p:cNvSpPr>
            <a:spLocks noGrp="1"/>
          </p:cNvSpPr>
          <p:nvPr>
            <p:ph type="title"/>
          </p:nvPr>
        </p:nvSpPr>
        <p:spPr/>
        <p:txBody>
          <a:bodyPr>
            <a:noAutofit/>
          </a:bodyPr>
          <a:lstStyle/>
          <a:p>
            <a:r>
              <a:rPr lang="en-US" sz="4000" b="1" dirty="0">
                <a:latin typeface="Times New Roman" panose="02020603050405020304" pitchFamily="18" charset="0"/>
                <a:cs typeface="Times New Roman" panose="02020603050405020304" pitchFamily="18" charset="0"/>
              </a:rPr>
              <a:t>Predictions on Sample test data</a:t>
            </a:r>
          </a:p>
        </p:txBody>
      </p:sp>
      <p:pic>
        <p:nvPicPr>
          <p:cNvPr id="5" name="Content Placeholder 4" descr="A screenshot of a computer&#10;&#10;Description automatically generated">
            <a:extLst>
              <a:ext uri="{FF2B5EF4-FFF2-40B4-BE49-F238E27FC236}">
                <a16:creationId xmlns:a16="http://schemas.microsoft.com/office/drawing/2014/main" id="{107D160F-9F34-6680-CFEC-98AE2D966B05}"/>
              </a:ext>
            </a:extLst>
          </p:cNvPr>
          <p:cNvPicPr>
            <a:picLocks noGrp="1" noChangeAspect="1"/>
          </p:cNvPicPr>
          <p:nvPr>
            <p:ph idx="1"/>
          </p:nvPr>
        </p:nvPicPr>
        <p:blipFill rotWithShape="1">
          <a:blip r:embed="rId2"/>
          <a:srcRect l="4175" t="26059" r="1214" b="486"/>
          <a:stretch/>
        </p:blipFill>
        <p:spPr>
          <a:xfrm>
            <a:off x="1366002" y="1731364"/>
            <a:ext cx="6192741" cy="2645764"/>
          </a:xfrm>
          <a:ln w="3175">
            <a:solidFill>
              <a:schemeClr val="tx1"/>
            </a:solidFill>
          </a:ln>
        </p:spPr>
      </p:pic>
    </p:spTree>
    <p:extLst>
      <p:ext uri="{BB962C8B-B14F-4D97-AF65-F5344CB8AC3E}">
        <p14:creationId xmlns:p14="http://schemas.microsoft.com/office/powerpoint/2010/main" val="3257027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2763-5A2D-2A65-9DC2-83B9AE4AFA94}"/>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Web Application</a:t>
            </a:r>
            <a:endParaRPr lang="en-US" dirty="0"/>
          </a:p>
        </p:txBody>
      </p:sp>
      <p:sp>
        <p:nvSpPr>
          <p:cNvPr id="3" name="Content Placeholder 2">
            <a:extLst>
              <a:ext uri="{FF2B5EF4-FFF2-40B4-BE49-F238E27FC236}">
                <a16:creationId xmlns:a16="http://schemas.microsoft.com/office/drawing/2014/main" id="{363CA29D-8202-0CA9-2B45-66FA40EFDD99}"/>
              </a:ext>
            </a:extLst>
          </p:cNvPr>
          <p:cNvSpPr>
            <a:spLocks noGrp="1"/>
          </p:cNvSpPr>
          <p:nvPr>
            <p:ph idx="1"/>
          </p:nvPr>
        </p:nvSpPr>
        <p:spPr/>
        <p:txBody>
          <a:bodyPr>
            <a:normAutofit/>
          </a:bodyPr>
          <a:lstStyle/>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The image recognition application has been built using Streamlit considering its built-in web server which eliminates the need for setting up separate server infrastructure.</a:t>
            </a:r>
          </a:p>
          <a:p>
            <a:pPr marL="0" indent="0" algn="just">
              <a:buNone/>
            </a:pPr>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Applications can be run locally or deployed to production with a single command streamlining the deployment process.</a:t>
            </a:r>
          </a:p>
          <a:p>
            <a:pPr marL="0" indent="0" algn="just">
              <a:buNone/>
            </a:pPr>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Ngrok tool has been used to share and test application. It is a tool that creates secure tunnels to localhost allowing us to expose local web servers to the internet using a secure public URL.</a:t>
            </a:r>
          </a:p>
          <a:p>
            <a:pPr marL="0" indent="0" algn="just">
              <a:buNone/>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4136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F338-FBC7-9509-78D5-2978D851F064}"/>
              </a:ext>
            </a:extLst>
          </p:cNvPr>
          <p:cNvSpPr>
            <a:spLocks noGrp="1"/>
          </p:cNvSpPr>
          <p:nvPr>
            <p:ph type="title"/>
          </p:nvPr>
        </p:nvSpPr>
        <p:spPr>
          <a:xfrm>
            <a:off x="457200" y="670560"/>
            <a:ext cx="8229600" cy="594360"/>
          </a:xfrm>
        </p:spPr>
        <p:txBody>
          <a:bodyPr>
            <a:normAutofit fontScale="90000"/>
          </a:bodyPr>
          <a:lstStyle/>
          <a:p>
            <a:r>
              <a:rPr lang="en-US" b="1" dirty="0">
                <a:latin typeface="Times New Roman" panose="02020603050405020304" pitchFamily="18" charset="0"/>
                <a:cs typeface="Times New Roman" panose="02020603050405020304" pitchFamily="18" charset="0"/>
              </a:rPr>
              <a:t>Web Application</a:t>
            </a:r>
          </a:p>
        </p:txBody>
      </p:sp>
      <p:pic>
        <p:nvPicPr>
          <p:cNvPr id="4" name="Picture 3" descr="A screenshot of a computer&#10;&#10;Description automatically generated">
            <a:extLst>
              <a:ext uri="{FF2B5EF4-FFF2-40B4-BE49-F238E27FC236}">
                <a16:creationId xmlns:a16="http://schemas.microsoft.com/office/drawing/2014/main" id="{389170A1-7677-0937-834A-C342F1172CAE}"/>
              </a:ext>
            </a:extLst>
          </p:cNvPr>
          <p:cNvPicPr>
            <a:picLocks noChangeAspect="1"/>
          </p:cNvPicPr>
          <p:nvPr/>
        </p:nvPicPr>
        <p:blipFill>
          <a:blip r:embed="rId2"/>
          <a:stretch>
            <a:fillRect/>
          </a:stretch>
        </p:blipFill>
        <p:spPr>
          <a:xfrm>
            <a:off x="4637542" y="1397344"/>
            <a:ext cx="4049258" cy="326394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A35FC3D-BE2C-C763-BA05-1F85CCA80674}"/>
              </a:ext>
            </a:extLst>
          </p:cNvPr>
          <p:cNvPicPr>
            <a:picLocks noChangeAspect="1"/>
          </p:cNvPicPr>
          <p:nvPr/>
        </p:nvPicPr>
        <p:blipFill>
          <a:blip r:embed="rId3"/>
          <a:stretch>
            <a:fillRect/>
          </a:stretch>
        </p:blipFill>
        <p:spPr>
          <a:xfrm>
            <a:off x="132432" y="1397343"/>
            <a:ext cx="4439568" cy="3263947"/>
          </a:xfrm>
          <a:prstGeom prst="rect">
            <a:avLst/>
          </a:prstGeom>
        </p:spPr>
      </p:pic>
    </p:spTree>
    <p:extLst>
      <p:ext uri="{BB962C8B-B14F-4D97-AF65-F5344CB8AC3E}">
        <p14:creationId xmlns:p14="http://schemas.microsoft.com/office/powerpoint/2010/main" val="4033109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D83A4D-D9B5-2C9C-78C4-AF07ABE2D729}"/>
              </a:ext>
            </a:extLst>
          </p:cNvPr>
          <p:cNvSpPr>
            <a:spLocks noGrp="1"/>
          </p:cNvSpPr>
          <p:nvPr>
            <p:ph type="title"/>
          </p:nvPr>
        </p:nvSpPr>
        <p:spPr>
          <a:xfrm>
            <a:off x="457200" y="702644"/>
            <a:ext cx="8229600" cy="644065"/>
          </a:xfrm>
        </p:spPr>
        <p:txBody>
          <a:bodyPr anchor="ctr">
            <a:normAutofit/>
          </a:bodyPr>
          <a:lstStyle/>
          <a:p>
            <a:pPr>
              <a:lnSpc>
                <a:spcPct val="90000"/>
              </a:lnSpc>
            </a:pPr>
            <a:r>
              <a:rPr lang="en-US" sz="40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67E48574-6CA2-D486-AA53-52B82DDFA0B9}"/>
              </a:ext>
            </a:extLst>
          </p:cNvPr>
          <p:cNvSpPr>
            <a:spLocks noGrp="1"/>
          </p:cNvSpPr>
          <p:nvPr>
            <p:ph idx="1"/>
          </p:nvPr>
        </p:nvSpPr>
        <p:spPr>
          <a:xfrm>
            <a:off x="457200" y="1610179"/>
            <a:ext cx="8229600" cy="2984444"/>
          </a:xfrm>
        </p:spPr>
        <p:txBody>
          <a:bodyPr>
            <a:normAutofit/>
          </a:bodyPr>
          <a:lstStyle/>
          <a:p>
            <a:pPr algn="just">
              <a:lnSpc>
                <a:spcPct val="90000"/>
              </a:lnSpc>
              <a:buFont typeface="Arial" panose="020B0604020202020204" pitchFamily="34" charset="0"/>
              <a:buChar char="•"/>
            </a:pPr>
            <a:endParaRPr lang="en-US" sz="1600" dirty="0">
              <a:effectLst/>
              <a:latin typeface="Times New Roman" panose="02020603050405020304" pitchFamily="18" charset="0"/>
              <a:cs typeface="Times New Roman" panose="02020603050405020304" pitchFamily="18" charset="0"/>
            </a:endParaRPr>
          </a:p>
          <a:p>
            <a:pPr algn="just">
              <a:lnSpc>
                <a:spcPct val="9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lnSpc>
                <a:spcPct val="90000"/>
              </a:lnSpc>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Custom CNN model: 114,394 parameters, train accuracy: 94.6%, test accuracy: 95.15%.</a:t>
            </a:r>
          </a:p>
          <a:p>
            <a:pPr algn="just">
              <a:lnSpc>
                <a:spcPct val="90000"/>
              </a:lnSpc>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VGG19: 20,551,852 parameters, test accuracy: 97.13%.</a:t>
            </a:r>
          </a:p>
          <a:p>
            <a:pPr algn="just">
              <a:lnSpc>
                <a:spcPct val="90000"/>
              </a:lnSpc>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VGG16: </a:t>
            </a:r>
            <a:r>
              <a:rPr lang="en-US" sz="1600" kern="100" dirty="0">
                <a:effectLst/>
                <a:latin typeface="Times New Roman" panose="02020603050405020304" pitchFamily="18" charset="0"/>
                <a:cs typeface="Times New Roman" panose="02020603050405020304" pitchFamily="18" charset="0"/>
              </a:rPr>
              <a:t>15,242,156 parameters, t</a:t>
            </a:r>
            <a:r>
              <a:rPr lang="en-US" sz="1600" dirty="0">
                <a:effectLst/>
                <a:latin typeface="Times New Roman" panose="02020603050405020304" pitchFamily="18" charset="0"/>
                <a:cs typeface="Times New Roman" panose="02020603050405020304" pitchFamily="18" charset="0"/>
              </a:rPr>
              <a:t>est accuracy: 96.89%.</a:t>
            </a:r>
          </a:p>
          <a:p>
            <a:pPr algn="just">
              <a:lnSpc>
                <a:spcPct val="90000"/>
              </a:lnSpc>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Xception: 22,907,284 parameters, test accuracy: 96.07%.</a:t>
            </a:r>
          </a:p>
          <a:p>
            <a:pPr algn="just">
              <a:lnSpc>
                <a:spcPct val="90000"/>
              </a:lnSpc>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Conclusion: VGG19 and VGG16 outperform Custom CNN and Xception, offering higher accuracy and lower loss values for land cover image classification.</a:t>
            </a:r>
          </a:p>
        </p:txBody>
      </p:sp>
    </p:spTree>
    <p:extLst>
      <p:ext uri="{BB962C8B-B14F-4D97-AF65-F5344CB8AC3E}">
        <p14:creationId xmlns:p14="http://schemas.microsoft.com/office/powerpoint/2010/main" val="3368592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2FCBA-442E-D8B2-C568-47112DC44FCE}"/>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Limitations</a:t>
            </a:r>
          </a:p>
        </p:txBody>
      </p:sp>
      <p:sp>
        <p:nvSpPr>
          <p:cNvPr id="3" name="Content Placeholder 2">
            <a:extLst>
              <a:ext uri="{FF2B5EF4-FFF2-40B4-BE49-F238E27FC236}">
                <a16:creationId xmlns:a16="http://schemas.microsoft.com/office/drawing/2014/main" id="{6DEE3036-408B-1118-AAC0-8B60B4037DFD}"/>
              </a:ext>
            </a:extLst>
          </p:cNvPr>
          <p:cNvSpPr>
            <a:spLocks noGrp="1"/>
          </p:cNvSpPr>
          <p:nvPr>
            <p:ph idx="1"/>
          </p:nvPr>
        </p:nvSpPr>
        <p:spPr/>
        <p:txBody>
          <a:bodyPr>
            <a:normAutofit/>
          </a:bodyPr>
          <a:lstStyle/>
          <a:p>
            <a:pPr algn="just"/>
            <a:r>
              <a:rPr lang="en-US" sz="1600" dirty="0">
                <a:latin typeface="Times New Roman" panose="02020603050405020304" pitchFamily="18" charset="0"/>
                <a:cs typeface="Times New Roman" panose="02020603050405020304" pitchFamily="18" charset="0"/>
              </a:rPr>
              <a:t>Since the study is conducted using very few landcover types, the model might not generalize well for the unknown landcovers.</a:t>
            </a:r>
          </a:p>
          <a:p>
            <a:pPr algn="just"/>
            <a:r>
              <a:rPr lang="en-US" sz="1600" dirty="0">
                <a:latin typeface="Times New Roman" panose="02020603050405020304" pitchFamily="18" charset="0"/>
                <a:cs typeface="Times New Roman" panose="02020603050405020304" pitchFamily="18" charset="0"/>
              </a:rPr>
              <a:t>Achieving low latency with label prediction using image recognition system might be another limitation here. Since, loading the CNN model with millions of parameters could take considerable time, there could be delay in the initiation of the request and the receipt of the response. </a:t>
            </a:r>
          </a:p>
        </p:txBody>
      </p:sp>
    </p:spTree>
    <p:extLst>
      <p:ext uri="{BB962C8B-B14F-4D97-AF65-F5344CB8AC3E}">
        <p14:creationId xmlns:p14="http://schemas.microsoft.com/office/powerpoint/2010/main" val="3663790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3405-1C8F-6CBD-BC64-42C901FC510A}"/>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Future Work</a:t>
            </a:r>
          </a:p>
        </p:txBody>
      </p:sp>
      <p:sp>
        <p:nvSpPr>
          <p:cNvPr id="3" name="Content Placeholder 2">
            <a:extLst>
              <a:ext uri="{FF2B5EF4-FFF2-40B4-BE49-F238E27FC236}">
                <a16:creationId xmlns:a16="http://schemas.microsoft.com/office/drawing/2014/main" id="{EB572E58-30F2-33D4-7205-32134466D3D4}"/>
              </a:ext>
            </a:extLst>
          </p:cNvPr>
          <p:cNvSpPr>
            <a:spLocks noGrp="1"/>
          </p:cNvSpPr>
          <p:nvPr>
            <p:ph idx="1"/>
          </p:nvPr>
        </p:nvSpPr>
        <p:spPr/>
        <p:txBody>
          <a:bodyPr>
            <a:normAutofit/>
          </a:bodyPr>
          <a:lstStyle/>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The project could very well be studied with huge data provided that we have good computation power so that model could perform well for all types of landcovers.</a:t>
            </a:r>
          </a:p>
          <a:p>
            <a:pPr algn="just"/>
            <a:r>
              <a:rPr lang="en-US" sz="1600" dirty="0">
                <a:latin typeface="Times New Roman" panose="02020603050405020304" pitchFamily="18" charset="0"/>
                <a:cs typeface="Times New Roman" panose="02020603050405020304" pitchFamily="18" charset="0"/>
              </a:rPr>
              <a:t>We can study to reduce the latency of the image recognition system by optimizing the model architecture and computation resources.</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7690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CC62D8-F2A9-A2CF-9401-1996013A522F}"/>
              </a:ext>
            </a:extLst>
          </p:cNvPr>
          <p:cNvSpPr>
            <a:spLocks noGrp="1"/>
          </p:cNvSpPr>
          <p:nvPr>
            <p:ph type="title"/>
          </p:nvPr>
        </p:nvSpPr>
        <p:spPr>
          <a:xfrm>
            <a:off x="383722" y="613352"/>
            <a:ext cx="8229600" cy="644065"/>
          </a:xfrm>
        </p:spPr>
        <p:txBody>
          <a:bodyPr>
            <a:noAutofit/>
          </a:bodyPr>
          <a:lstStyle/>
          <a:p>
            <a:r>
              <a:rPr lang="en-US" sz="4000" dirty="0">
                <a:latin typeface="Times New Roman" panose="02020603050405020304" pitchFamily="18" charset="0"/>
                <a:cs typeface="Times New Roman" panose="02020603050405020304" pitchFamily="18" charset="0"/>
              </a:rPr>
              <a:t>References</a:t>
            </a:r>
          </a:p>
        </p:txBody>
      </p:sp>
      <p:sp>
        <p:nvSpPr>
          <p:cNvPr id="8" name="TextBox 7">
            <a:extLst>
              <a:ext uri="{FF2B5EF4-FFF2-40B4-BE49-F238E27FC236}">
                <a16:creationId xmlns:a16="http://schemas.microsoft.com/office/drawing/2014/main" id="{9FDD89D7-51F4-8FF3-CAD8-C30C0400C90E}"/>
              </a:ext>
            </a:extLst>
          </p:cNvPr>
          <p:cNvSpPr txBox="1"/>
          <p:nvPr/>
        </p:nvSpPr>
        <p:spPr>
          <a:xfrm>
            <a:off x="556260" y="1273231"/>
            <a:ext cx="8057062" cy="3190040"/>
          </a:xfrm>
          <a:prstGeom prst="rect">
            <a:avLst/>
          </a:prstGeom>
          <a:noFill/>
        </p:spPr>
        <p:txBody>
          <a:bodyPr wrap="square">
            <a:spAutoFit/>
          </a:bodyPr>
          <a:lstStyle/>
          <a:p>
            <a:pPr marL="285750" marR="0" lvl="0" indent="-285750" algn="just">
              <a:lnSpc>
                <a:spcPct val="107000"/>
              </a:lnSpc>
              <a:spcBef>
                <a:spcPts val="0"/>
              </a:spcBef>
              <a:spcAft>
                <a:spcPts val="0"/>
              </a:spcAft>
              <a:buSzPts val="1200"/>
              <a:buFont typeface="Arial" panose="020B0604020202020204" pitchFamily="34" charset="0"/>
              <a:buChar char="•"/>
            </a:pPr>
            <a:r>
              <a:rPr lang="en-US"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Helber, P., Bischke, B., </a:t>
            </a:r>
            <a:r>
              <a:rPr lang="en-US" sz="1200" kern="1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Dengel</a:t>
            </a:r>
            <a:r>
              <a:rPr lang="en-US"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 &amp; Borth, D. (2019). Eurosat: A novel dataset and deep learning benchmark for land use and land cover classification. </a:t>
            </a:r>
            <a:r>
              <a:rPr lang="en-US" sz="1200" i="1"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IEEE Journal of Selected Topics in Applied Earth Observations and Remote Sensing</a:t>
            </a:r>
            <a:r>
              <a:rPr lang="en-US"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n-US" sz="1200" i="1"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12</a:t>
            </a:r>
            <a:r>
              <a:rPr lang="en-US"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(7), 2217-2226.</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85800" lvl="1" algn="just">
              <a:lnSpc>
                <a:spcPct val="107000"/>
              </a:lnSpc>
            </a:pPr>
            <a:r>
              <a:rPr lang="en-US" sz="14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Link - </a:t>
            </a:r>
            <a:r>
              <a:rPr lang="en-US" sz="1200" i="1" u="sng" kern="100" dirty="0">
                <a:solidFill>
                  <a:srgbClr val="5B9BD5"/>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hlinkClick r:id="rId2"/>
              </a:rPr>
              <a:t>https://ieeexplore.ieee.org/abstract/document/8736785</a:t>
            </a:r>
            <a:endParaRPr lang="en-US" sz="1200" i="1" u="sng" kern="100" dirty="0">
              <a:solidFill>
                <a:srgbClr val="5B9BD5"/>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685800" lvl="1" algn="just">
              <a:lnSpc>
                <a:spcPct val="107000"/>
              </a:lnSpc>
            </a:pP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0"/>
              </a:spcAft>
              <a:buSzPts val="1200"/>
              <a:buFont typeface="Arial" panose="020B0604020202020204" pitchFamily="34" charset="0"/>
              <a:buChar char="•"/>
            </a:pPr>
            <a:r>
              <a:rPr lang="en-US"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Senecal, J. J., Sheppard, J. W., &amp; Shaw, J. A. (2019, July). Efficient convolutional neural networks for multi-spectral image classification. In </a:t>
            </a:r>
            <a:r>
              <a:rPr lang="en-US" sz="1200" i="1"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2019 International Joint Conference on Neural Networks (IJCNN)</a:t>
            </a:r>
            <a:r>
              <a:rPr lang="en-US"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(pp. 1-8). IEEE</a:t>
            </a:r>
            <a:r>
              <a:rPr lang="en-US" sz="14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07000"/>
              </a:lnSpc>
              <a:buSzPts val="1200"/>
            </a:pPr>
            <a:r>
              <a:rPr lang="en-US" sz="14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Link - </a:t>
            </a:r>
            <a:r>
              <a:rPr lang="en-US" sz="1200" i="1" u="sng" kern="100" dirty="0">
                <a:solidFill>
                  <a:srgbClr val="0563C1"/>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hlinkClick r:id="rId3"/>
              </a:rPr>
              <a:t>https://ieeexplore.ieee.org/abstract/document/8851840</a:t>
            </a:r>
            <a:endParaRPr lang="en-US" sz="1200" i="1" u="sng" kern="100" dirty="0">
              <a:solidFill>
                <a:srgbClr val="0563C1"/>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07000"/>
              </a:lnSpc>
              <a:buSzPts val="1200"/>
            </a:pPr>
            <a:endParaRPr lang="en-US" sz="14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0"/>
              </a:spcAft>
              <a:buSzPts val="1200"/>
              <a:buFont typeface="Arial" panose="020B0604020202020204" pitchFamily="34" charset="0"/>
              <a:buChar char="•"/>
            </a:pPr>
            <a:r>
              <a:rPr lang="en-US"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Shaha, M., &amp; Pawar, M. (2018, March). Transfer learning for image classification. In </a:t>
            </a:r>
            <a:r>
              <a:rPr lang="en-US" sz="1200" i="1"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2018 second international conference on electronics, communication and aerospace technology (ICECA)</a:t>
            </a:r>
            <a:r>
              <a:rPr lang="en-US"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(pp. 656-660). IEEE.</a:t>
            </a:r>
            <a:endParaRPr lang="en-US" sz="1200" kern="100" dirty="0">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07000"/>
              </a:lnSpc>
              <a:buSzPts val="1200"/>
            </a:pPr>
            <a:r>
              <a:rPr lang="en-US"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Link - </a:t>
            </a:r>
            <a:r>
              <a:rPr lang="en-US" sz="1200" i="1" u="sng" kern="100" dirty="0">
                <a:solidFill>
                  <a:srgbClr val="5B9BD5"/>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hlinkClick r:id="rId4"/>
              </a:rPr>
              <a:t>https://ieeexplore.ieee.org/document/8474802</a:t>
            </a:r>
            <a:endParaRPr lang="en-US" sz="1200" i="1" u="sng" kern="100" dirty="0">
              <a:solidFill>
                <a:srgbClr val="5B9BD5"/>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700" dirty="0"/>
          </a:p>
        </p:txBody>
      </p:sp>
    </p:spTree>
    <p:extLst>
      <p:ext uri="{BB962C8B-B14F-4D97-AF65-F5344CB8AC3E}">
        <p14:creationId xmlns:p14="http://schemas.microsoft.com/office/powerpoint/2010/main" val="194458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033A50-8666-BB98-F018-B64E91E8A98F}"/>
              </a:ext>
            </a:extLst>
          </p:cNvPr>
          <p:cNvSpPr>
            <a:spLocks noGrp="1"/>
          </p:cNvSpPr>
          <p:nvPr>
            <p:ph type="title"/>
          </p:nvPr>
        </p:nvSpPr>
        <p:spPr>
          <a:xfrm>
            <a:off x="457200" y="703263"/>
            <a:ext cx="8229600" cy="642937"/>
          </a:xfrm>
        </p:spPr>
        <p:txBody>
          <a:bodyPr>
            <a:noAutofit/>
          </a:bodyPr>
          <a:lstStyle/>
          <a:p>
            <a:r>
              <a:rPr lang="en-US" sz="4000" b="1" dirty="0">
                <a:latin typeface="Times New Roman" panose="02020603050405020304" pitchFamily="18" charset="0"/>
                <a:cs typeface="Times New Roman" panose="02020603050405020304" pitchFamily="18" charset="0"/>
              </a:rPr>
              <a:t>Introduction</a:t>
            </a:r>
          </a:p>
        </p:txBody>
      </p:sp>
      <p:sp>
        <p:nvSpPr>
          <p:cNvPr id="8" name="Content Placeholder 2">
            <a:extLst>
              <a:ext uri="{FF2B5EF4-FFF2-40B4-BE49-F238E27FC236}">
                <a16:creationId xmlns:a16="http://schemas.microsoft.com/office/drawing/2014/main" id="{B32FD7D5-81FE-9DF3-5A7D-E42E72317AF4}"/>
              </a:ext>
            </a:extLst>
          </p:cNvPr>
          <p:cNvSpPr>
            <a:spLocks noGrp="1"/>
          </p:cNvSpPr>
          <p:nvPr>
            <p:ph idx="1"/>
          </p:nvPr>
        </p:nvSpPr>
        <p:spPr>
          <a:xfrm>
            <a:off x="457200" y="1609725"/>
            <a:ext cx="8229600" cy="2984500"/>
          </a:xfrm>
        </p:spPr>
        <p:txBody>
          <a:bodyPr>
            <a:normAutofit/>
          </a:bodyPr>
          <a:lstStyle/>
          <a:p>
            <a:pPr algn="just">
              <a:lnSpc>
                <a:spcPct val="107000"/>
              </a:lnSpc>
              <a:spcBef>
                <a:spcPts val="0"/>
              </a:spcBef>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In this technological era, technology can be leveraged in environmental science to give us amazing chances to understand and manage our planet resources. One such area is use of satellite image data for environmental surveillance wherein careful watch is kept for tracking changes, assessing impacts, and ensuring well-being of ecosystems and communities. </a:t>
            </a:r>
          </a:p>
          <a:p>
            <a:pPr algn="just">
              <a:lnSpc>
                <a:spcPct val="107000"/>
              </a:lnSpc>
              <a:spcBef>
                <a:spcPts val="0"/>
              </a:spcBef>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The information collected through environmental surveillance serves to identify potential risks, guide decision-making processes, and support initiatives aimed at preserving and safeguarding natural resources.</a:t>
            </a:r>
          </a:p>
          <a:p>
            <a:pPr algn="just">
              <a:lnSpc>
                <a:spcPct val="107000"/>
              </a:lnSpc>
              <a:spcBef>
                <a:spcPts val="0"/>
              </a:spcBef>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The environmental surveillance can be achieved by training and deploying the CNN architecture model. </a:t>
            </a:r>
          </a:p>
          <a:p>
            <a:pPr marL="0" indent="0">
              <a:buNone/>
            </a:pPr>
            <a:endParaRPr lang="en-US" sz="2000" dirty="0">
              <a:latin typeface="+mj-lt"/>
            </a:endParaRPr>
          </a:p>
        </p:txBody>
      </p:sp>
    </p:spTree>
    <p:extLst>
      <p:ext uri="{BB962C8B-B14F-4D97-AF65-F5344CB8AC3E}">
        <p14:creationId xmlns:p14="http://schemas.microsoft.com/office/powerpoint/2010/main" val="3886138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D6B124-4A74-A478-2941-5625FE5F5AF4}"/>
              </a:ext>
            </a:extLst>
          </p:cNvPr>
          <p:cNvSpPr txBox="1"/>
          <p:nvPr/>
        </p:nvSpPr>
        <p:spPr>
          <a:xfrm>
            <a:off x="2928329" y="2177222"/>
            <a:ext cx="3251491"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932099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FA362-8844-2986-B3E1-3A0F5547EBC2}"/>
              </a:ext>
            </a:extLst>
          </p:cNvPr>
          <p:cNvSpPr>
            <a:spLocks noGrp="1"/>
          </p:cNvSpPr>
          <p:nvPr>
            <p:ph type="title"/>
          </p:nvPr>
        </p:nvSpPr>
        <p:spPr>
          <a:xfrm>
            <a:off x="457200" y="702644"/>
            <a:ext cx="8229600" cy="644065"/>
          </a:xfrm>
        </p:spPr>
        <p:txBody>
          <a:bodyPr anchor="ctr">
            <a:normAutofit/>
          </a:bodyPr>
          <a:lstStyle/>
          <a:p>
            <a:pPr>
              <a:lnSpc>
                <a:spcPct val="90000"/>
              </a:lnSpc>
            </a:pPr>
            <a:r>
              <a:rPr lang="en-US" sz="4000" b="1" dirty="0">
                <a:latin typeface="Times New Roman" panose="02020603050405020304" pitchFamily="18" charset="0"/>
                <a:cs typeface="Times New Roman" panose="02020603050405020304" pitchFamily="18" charset="0"/>
              </a:rPr>
              <a:t>Business Problem Statement</a:t>
            </a:r>
          </a:p>
        </p:txBody>
      </p:sp>
      <p:graphicFrame>
        <p:nvGraphicFramePr>
          <p:cNvPr id="5" name="Content Placeholder 2">
            <a:extLst>
              <a:ext uri="{FF2B5EF4-FFF2-40B4-BE49-F238E27FC236}">
                <a16:creationId xmlns:a16="http://schemas.microsoft.com/office/drawing/2014/main" id="{97C2DA82-3F3B-F0DD-E3F3-12C4D89996EB}"/>
              </a:ext>
            </a:extLst>
          </p:cNvPr>
          <p:cNvGraphicFramePr>
            <a:graphicFrameLocks noGrp="1"/>
          </p:cNvGraphicFramePr>
          <p:nvPr>
            <p:ph idx="1"/>
            <p:extLst>
              <p:ext uri="{D42A27DB-BD31-4B8C-83A1-F6EECF244321}">
                <p14:modId xmlns:p14="http://schemas.microsoft.com/office/powerpoint/2010/main" val="2324907957"/>
              </p:ext>
            </p:extLst>
          </p:nvPr>
        </p:nvGraphicFramePr>
        <p:xfrm>
          <a:off x="457200" y="1610179"/>
          <a:ext cx="8229600" cy="29844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9964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6D157-7B02-ED2D-854E-F5C96CFA1C87}"/>
              </a:ext>
            </a:extLst>
          </p:cNvPr>
          <p:cNvSpPr>
            <a:spLocks noGrp="1"/>
          </p:cNvSpPr>
          <p:nvPr>
            <p:ph type="title"/>
          </p:nvPr>
        </p:nvSpPr>
        <p:spPr/>
        <p:txBody>
          <a:bodyPr>
            <a:noAutofit/>
          </a:bodyPr>
          <a:lstStyle/>
          <a:p>
            <a:r>
              <a:rPr lang="en-US" sz="4000" b="1" dirty="0">
                <a:latin typeface="Times New Roman" panose="02020603050405020304" pitchFamily="18" charset="0"/>
                <a:cs typeface="Times New Roman" panose="02020603050405020304" pitchFamily="18" charset="0"/>
              </a:rPr>
              <a:t>Research Questions</a:t>
            </a:r>
          </a:p>
        </p:txBody>
      </p:sp>
      <p:sp>
        <p:nvSpPr>
          <p:cNvPr id="3" name="Content Placeholder 2">
            <a:extLst>
              <a:ext uri="{FF2B5EF4-FFF2-40B4-BE49-F238E27FC236}">
                <a16:creationId xmlns:a16="http://schemas.microsoft.com/office/drawing/2014/main" id="{1D3C2563-E624-BF26-D48D-7A8C2F950CB3}"/>
              </a:ext>
            </a:extLst>
          </p:cNvPr>
          <p:cNvSpPr>
            <a:spLocks noGrp="1"/>
          </p:cNvSpPr>
          <p:nvPr>
            <p:ph idx="1"/>
          </p:nvPr>
        </p:nvSpPr>
        <p:spPr>
          <a:xfrm>
            <a:off x="457200" y="1576333"/>
            <a:ext cx="8229600" cy="2984444"/>
          </a:xfrm>
        </p:spPr>
        <p:txBody>
          <a:bodyPr>
            <a:normAutofit lnSpcReduction="10000"/>
          </a:bodyPr>
          <a:lstStyle/>
          <a:p>
            <a:pPr marL="342900" indent="-34290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How can deep learning architectures like Convolution Neural Networks (CNNs) be adapted  to handle satellite imagery data?</a:t>
            </a:r>
          </a:p>
          <a:p>
            <a:pPr algn="just"/>
            <a:endParaRPr lang="en-US"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How can transfer learning techniques be utilized to leverage pre-trained deep learning models for land cover prediction in satellite imagery?</a:t>
            </a:r>
          </a:p>
          <a:p>
            <a:pPr algn="just"/>
            <a:endParaRPr lang="en-US"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How does the data augmentation beneficial for enhancing the performance of the image recognition model?</a:t>
            </a:r>
          </a:p>
          <a:p>
            <a:pPr algn="just"/>
            <a:endParaRPr lang="en-US"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How do pre-trained architectures (For example VGG19, VGG16, Xception etc.,) compare in terms of land cover prediction accuracy on satellite imagery dataset?</a:t>
            </a:r>
          </a:p>
          <a:p>
            <a:pPr marL="0" indent="0">
              <a:buNone/>
            </a:pPr>
            <a:endParaRPr lang="en-US" dirty="0"/>
          </a:p>
        </p:txBody>
      </p:sp>
    </p:spTree>
    <p:extLst>
      <p:ext uri="{BB962C8B-B14F-4D97-AF65-F5344CB8AC3E}">
        <p14:creationId xmlns:p14="http://schemas.microsoft.com/office/powerpoint/2010/main" val="661006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7A51F-E7D2-BBD6-EA03-15579ECDF32B}"/>
              </a:ext>
            </a:extLst>
          </p:cNvPr>
          <p:cNvSpPr>
            <a:spLocks noGrp="1"/>
          </p:cNvSpPr>
          <p:nvPr>
            <p:ph type="title"/>
          </p:nvPr>
        </p:nvSpPr>
        <p:spPr>
          <a:xfrm>
            <a:off x="457200" y="573885"/>
            <a:ext cx="8229600" cy="644065"/>
          </a:xfrm>
        </p:spPr>
        <p:txBody>
          <a:bodyPr>
            <a:noAutofit/>
          </a:bodyPr>
          <a:lstStyle/>
          <a:p>
            <a:r>
              <a:rPr lang="en-US" sz="4000" b="1" dirty="0">
                <a:latin typeface="Times New Roman" panose="02020603050405020304" pitchFamily="18" charset="0"/>
                <a:cs typeface="Times New Roman" panose="02020603050405020304" pitchFamily="18" charset="0"/>
              </a:rPr>
              <a:t>Dataset</a:t>
            </a:r>
            <a:endParaRPr lang="en-US"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240AF3F-9882-C6E0-8C4D-EFBB28F6B6D0}"/>
              </a:ext>
            </a:extLst>
          </p:cNvPr>
          <p:cNvSpPr>
            <a:spLocks noGrp="1"/>
          </p:cNvSpPr>
          <p:nvPr>
            <p:ph idx="1"/>
          </p:nvPr>
        </p:nvSpPr>
        <p:spPr>
          <a:xfrm>
            <a:off x="457200" y="1445689"/>
            <a:ext cx="8229600" cy="2984444"/>
          </a:xfrm>
        </p:spPr>
        <p:txBody>
          <a:bodyPr>
            <a:noAutofit/>
          </a:bodyPr>
          <a:lstStyle/>
          <a:p>
            <a:pPr algn="just">
              <a:spcBef>
                <a:spcPts val="0"/>
              </a:spcBef>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The dataset was created by the Remote Sensing Technology institute of the German Aerospace Centre. </a:t>
            </a:r>
          </a:p>
          <a:p>
            <a:pPr algn="just">
              <a:spcBef>
                <a:spcPts val="0"/>
              </a:spcBef>
            </a:pP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There are total of 27000 images distributed among 10 classes. Each image in the dataset had 13 spectral bands. </a:t>
            </a:r>
          </a:p>
          <a:p>
            <a:pPr algn="just">
              <a:spcBef>
                <a:spcPts val="0"/>
              </a:spcBef>
            </a:pP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The size of the dataset is 2.7 GB. </a:t>
            </a:r>
          </a:p>
          <a:p>
            <a:pPr algn="just">
              <a:spcBef>
                <a:spcPts val="0"/>
              </a:spcBef>
            </a:pP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Link to download - </a:t>
            </a:r>
            <a:r>
              <a:rPr lang="en-US" sz="1600" i="1"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https://madm.dfki.de/files/sentinel/EuroSATallBands.zip</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8775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7FA4B7-DED9-20E2-98CB-F99E7611BC84}"/>
              </a:ext>
            </a:extLst>
          </p:cNvPr>
          <p:cNvSpPr>
            <a:spLocks noGrp="1"/>
          </p:cNvSpPr>
          <p:nvPr>
            <p:ph type="title"/>
          </p:nvPr>
        </p:nvSpPr>
        <p:spPr>
          <a:xfrm>
            <a:off x="457200" y="702644"/>
            <a:ext cx="8229600" cy="644065"/>
          </a:xfrm>
        </p:spPr>
        <p:txBody>
          <a:bodyPr vert="horz" lIns="91440" tIns="45720" rIns="91440" bIns="45720" rtlCol="0" anchor="ctr">
            <a:normAutofit/>
          </a:bodyPr>
          <a:lstStyle/>
          <a:p>
            <a:pPr>
              <a:lnSpc>
                <a:spcPct val="90000"/>
              </a:lnSpc>
            </a:pPr>
            <a:r>
              <a:rPr lang="en-US" sz="4000" kern="1200" dirty="0">
                <a:latin typeface="Times New Roman" panose="02020603050405020304" pitchFamily="18" charset="0"/>
                <a:cs typeface="Times New Roman" panose="02020603050405020304" pitchFamily="18" charset="0"/>
              </a:rPr>
              <a:t>Exploratory Data Analysis</a:t>
            </a:r>
          </a:p>
        </p:txBody>
      </p:sp>
      <p:sp>
        <p:nvSpPr>
          <p:cNvPr id="7" name="TextBox 6">
            <a:extLst>
              <a:ext uri="{FF2B5EF4-FFF2-40B4-BE49-F238E27FC236}">
                <a16:creationId xmlns:a16="http://schemas.microsoft.com/office/drawing/2014/main" id="{FA49F37F-27A8-7EE2-9A6E-B57F59F461CD}"/>
              </a:ext>
            </a:extLst>
          </p:cNvPr>
          <p:cNvSpPr txBox="1"/>
          <p:nvPr/>
        </p:nvSpPr>
        <p:spPr>
          <a:xfrm>
            <a:off x="457200" y="1451426"/>
            <a:ext cx="4038600" cy="3173395"/>
          </a:xfrm>
          <a:prstGeom prst="rect">
            <a:avLst/>
          </a:prstGeom>
        </p:spPr>
        <p:txBody>
          <a:bodyPr vert="horz" lIns="91440" tIns="45720" rIns="91440" bIns="45720" rtlCol="0">
            <a:normAutofit/>
          </a:bodyPr>
          <a:lstStyle/>
          <a:p>
            <a:pPr marR="0" algn="just">
              <a:lnSpc>
                <a:spcPct val="90000"/>
              </a:lnSpc>
              <a:spcBef>
                <a:spcPct val="20000"/>
              </a:spcBef>
              <a:spcAft>
                <a:spcPts val="0"/>
              </a:spcAft>
            </a:pPr>
            <a:r>
              <a:rPr lang="en-US" sz="1600" dirty="0">
                <a:effectLst/>
                <a:highlight>
                  <a:srgbClr val="FFFFFF"/>
                </a:highlight>
                <a:latin typeface="Times New Roman" panose="02020603050405020304" pitchFamily="18" charset="0"/>
                <a:cs typeface="Times New Roman" panose="02020603050405020304" pitchFamily="18" charset="0"/>
              </a:rPr>
              <a:t>From the plot it can be observed that the Pasture image label has least number of images in dataset and whereas the below mentioned labels has the highest number of images.</a:t>
            </a:r>
          </a:p>
          <a:p>
            <a:pPr marR="0" algn="just">
              <a:lnSpc>
                <a:spcPct val="90000"/>
              </a:lnSpc>
              <a:spcBef>
                <a:spcPct val="20000"/>
              </a:spcBef>
              <a:spcAft>
                <a:spcPts val="0"/>
              </a:spcAft>
            </a:pPr>
            <a:endParaRPr lang="en-US" sz="1600" dirty="0">
              <a:highlight>
                <a:srgbClr val="FFFFFF"/>
              </a:highlight>
              <a:latin typeface="Times New Roman" panose="02020603050405020304" pitchFamily="18" charset="0"/>
              <a:cs typeface="Times New Roman" panose="02020603050405020304" pitchFamily="18" charset="0"/>
            </a:endParaRPr>
          </a:p>
          <a:p>
            <a:pPr marL="742950" lvl="1" indent="-285750" algn="just">
              <a:lnSpc>
                <a:spcPct val="90000"/>
              </a:lnSpc>
              <a:spcBef>
                <a:spcPct val="200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Herbaceous Vegetation</a:t>
            </a:r>
          </a:p>
          <a:p>
            <a:pPr marL="742950" lvl="1" indent="-285750" algn="just">
              <a:lnSpc>
                <a:spcPct val="90000"/>
              </a:lnSpc>
              <a:spcBef>
                <a:spcPct val="200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Forest</a:t>
            </a:r>
          </a:p>
          <a:p>
            <a:pPr marL="742950" lvl="1" indent="-285750" algn="just">
              <a:lnSpc>
                <a:spcPct val="90000"/>
              </a:lnSpc>
              <a:spcBef>
                <a:spcPct val="200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Sealake</a:t>
            </a:r>
          </a:p>
          <a:p>
            <a:pPr marL="742950" lvl="1" indent="-285750" algn="just">
              <a:lnSpc>
                <a:spcPct val="90000"/>
              </a:lnSpc>
              <a:spcBef>
                <a:spcPct val="200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Annual Crop</a:t>
            </a:r>
          </a:p>
          <a:p>
            <a:pPr marL="742950" lvl="1" indent="-285750" algn="just">
              <a:lnSpc>
                <a:spcPct val="90000"/>
              </a:lnSpc>
              <a:spcBef>
                <a:spcPct val="200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Residential</a:t>
            </a:r>
          </a:p>
          <a:p>
            <a:pPr marL="342900" indent="-342900">
              <a:lnSpc>
                <a:spcPct val="90000"/>
              </a:lnSpc>
              <a:spcBef>
                <a:spcPct val="20000"/>
              </a:spcBef>
              <a:buFont typeface="Arial"/>
              <a:buChar char="•"/>
            </a:pPr>
            <a:endParaRPr lang="en-US" sz="1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4BFA287-964A-F5F4-0113-2B14AE5A7F24}"/>
              </a:ext>
            </a:extLst>
          </p:cNvPr>
          <p:cNvPicPr>
            <a:picLocks noGrp="1" noChangeAspect="1"/>
          </p:cNvPicPr>
          <p:nvPr>
            <p:ph sz="half" idx="2"/>
          </p:nvPr>
        </p:nvPicPr>
        <p:blipFill>
          <a:blip r:embed="rId2"/>
          <a:stretch>
            <a:fillRect/>
          </a:stretch>
        </p:blipFill>
        <p:spPr>
          <a:xfrm>
            <a:off x="4572000" y="1476375"/>
            <a:ext cx="4276725" cy="2190750"/>
          </a:xfrm>
          <a:prstGeom prst="rect">
            <a:avLst/>
          </a:prstGeom>
          <a:noFill/>
          <a:ln w="3175">
            <a:solidFill>
              <a:schemeClr val="tx1"/>
            </a:solidFill>
          </a:ln>
        </p:spPr>
      </p:pic>
      <p:sp>
        <p:nvSpPr>
          <p:cNvPr id="2" name="TextBox 1">
            <a:extLst>
              <a:ext uri="{FF2B5EF4-FFF2-40B4-BE49-F238E27FC236}">
                <a16:creationId xmlns:a16="http://schemas.microsoft.com/office/drawing/2014/main" id="{A201A575-9720-07CB-4CCE-69A08AF1C569}"/>
              </a:ext>
            </a:extLst>
          </p:cNvPr>
          <p:cNvSpPr txBox="1"/>
          <p:nvPr/>
        </p:nvSpPr>
        <p:spPr>
          <a:xfrm>
            <a:off x="5044440" y="3796791"/>
            <a:ext cx="418528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 1 – Distribution of class labels</a:t>
            </a:r>
          </a:p>
        </p:txBody>
      </p:sp>
    </p:spTree>
    <p:extLst>
      <p:ext uri="{BB962C8B-B14F-4D97-AF65-F5344CB8AC3E}">
        <p14:creationId xmlns:p14="http://schemas.microsoft.com/office/powerpoint/2010/main" val="228338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E476A22-2C8A-8602-1FAD-E9F7E3B05D96}"/>
              </a:ext>
            </a:extLst>
          </p:cNvPr>
          <p:cNvPicPr>
            <a:picLocks noGrp="1" noChangeAspect="1"/>
          </p:cNvPicPr>
          <p:nvPr>
            <p:ph sz="half" idx="2"/>
          </p:nvPr>
        </p:nvPicPr>
        <p:blipFill>
          <a:blip r:embed="rId2"/>
          <a:stretch>
            <a:fillRect/>
          </a:stretch>
        </p:blipFill>
        <p:spPr>
          <a:xfrm>
            <a:off x="533401" y="1141876"/>
            <a:ext cx="3936938" cy="2643140"/>
          </a:xfrm>
          <a:prstGeom prst="rect">
            <a:avLst/>
          </a:prstGeom>
          <a:ln w="3175">
            <a:solidFill>
              <a:schemeClr val="tx1"/>
            </a:solidFill>
          </a:ln>
        </p:spPr>
      </p:pic>
      <p:sp>
        <p:nvSpPr>
          <p:cNvPr id="5" name="TextBox 4">
            <a:extLst>
              <a:ext uri="{FF2B5EF4-FFF2-40B4-BE49-F238E27FC236}">
                <a16:creationId xmlns:a16="http://schemas.microsoft.com/office/drawing/2014/main" id="{2F686208-7AA6-D70D-1F4A-8F262E7B91B6}"/>
              </a:ext>
            </a:extLst>
          </p:cNvPr>
          <p:cNvSpPr txBox="1"/>
          <p:nvPr/>
        </p:nvSpPr>
        <p:spPr>
          <a:xfrm>
            <a:off x="431740" y="3899785"/>
            <a:ext cx="4038599" cy="738664"/>
          </a:xfrm>
          <a:prstGeom prst="rect">
            <a:avLst/>
          </a:prstGeom>
          <a:noFill/>
        </p:spPr>
        <p:txBody>
          <a:bodyPr wrap="square" rtlCol="0">
            <a:spAutoFit/>
          </a:bodyPr>
          <a:lstStyle/>
          <a:p>
            <a:pPr marL="285750" indent="-285750" algn="just">
              <a:buFont typeface="Arial" panose="020B0604020202020204" pitchFamily="34" charset="0"/>
              <a:buChar char="•"/>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From the above line chart, it can be observed that there are same number of channels for all the images in the dataset which are 13.</a:t>
            </a:r>
          </a:p>
        </p:txBody>
      </p:sp>
      <p:pic>
        <p:nvPicPr>
          <p:cNvPr id="6" name="Picture 5">
            <a:extLst>
              <a:ext uri="{FF2B5EF4-FFF2-40B4-BE49-F238E27FC236}">
                <a16:creationId xmlns:a16="http://schemas.microsoft.com/office/drawing/2014/main" id="{3550F9F5-A731-16B9-1F26-763FD6537CAC}"/>
              </a:ext>
            </a:extLst>
          </p:cNvPr>
          <p:cNvPicPr>
            <a:picLocks noChangeAspect="1"/>
          </p:cNvPicPr>
          <p:nvPr/>
        </p:nvPicPr>
        <p:blipFill>
          <a:blip r:embed="rId3"/>
          <a:stretch>
            <a:fillRect/>
          </a:stretch>
        </p:blipFill>
        <p:spPr>
          <a:xfrm>
            <a:off x="4673663" y="1141876"/>
            <a:ext cx="4038600" cy="2643140"/>
          </a:xfrm>
          <a:prstGeom prst="rect">
            <a:avLst/>
          </a:prstGeom>
          <a:ln w="3175">
            <a:solidFill>
              <a:schemeClr val="tx1"/>
            </a:solidFill>
          </a:ln>
        </p:spPr>
      </p:pic>
      <p:sp>
        <p:nvSpPr>
          <p:cNvPr id="7" name="TextBox 6">
            <a:extLst>
              <a:ext uri="{FF2B5EF4-FFF2-40B4-BE49-F238E27FC236}">
                <a16:creationId xmlns:a16="http://schemas.microsoft.com/office/drawing/2014/main" id="{491855ED-1B43-A8F5-1385-7F35B28A1033}"/>
              </a:ext>
            </a:extLst>
          </p:cNvPr>
          <p:cNvSpPr txBox="1"/>
          <p:nvPr/>
        </p:nvSpPr>
        <p:spPr>
          <a:xfrm>
            <a:off x="4673663" y="3961340"/>
            <a:ext cx="3350302" cy="307777"/>
          </a:xfrm>
          <a:prstGeom prst="rect">
            <a:avLst/>
          </a:prstGeom>
          <a:noFill/>
        </p:spPr>
        <p:txBody>
          <a:bodyPr wrap="square" rtlCol="0">
            <a:spAutoFit/>
          </a:bodyPr>
          <a:lstStyle/>
          <a:p>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Fig 2 - Sample images from the dataset.</a:t>
            </a:r>
            <a:r>
              <a:rPr lang="en-US" sz="1400" dirty="0">
                <a:effectLst/>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9126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E5EE63D-0843-1482-C60A-4A8DC9594C63}"/>
              </a:ext>
            </a:extLst>
          </p:cNvPr>
          <p:cNvPicPr>
            <a:picLocks noGrp="1" noChangeAspect="1"/>
          </p:cNvPicPr>
          <p:nvPr>
            <p:ph sz="half" idx="1"/>
          </p:nvPr>
        </p:nvPicPr>
        <p:blipFill>
          <a:blip r:embed="rId2"/>
          <a:stretch>
            <a:fillRect/>
          </a:stretch>
        </p:blipFill>
        <p:spPr>
          <a:xfrm>
            <a:off x="1080134" y="1013817"/>
            <a:ext cx="4728617" cy="2149605"/>
          </a:xfrm>
          <a:prstGeom prst="rect">
            <a:avLst/>
          </a:prstGeom>
          <a:ln w="3175">
            <a:solidFill>
              <a:schemeClr val="tx1"/>
            </a:solidFill>
          </a:ln>
        </p:spPr>
      </p:pic>
      <p:sp>
        <p:nvSpPr>
          <p:cNvPr id="10" name="TextBox 9">
            <a:extLst>
              <a:ext uri="{FF2B5EF4-FFF2-40B4-BE49-F238E27FC236}">
                <a16:creationId xmlns:a16="http://schemas.microsoft.com/office/drawing/2014/main" id="{55337D39-4B12-1C53-1A1B-7C9C79E97FF4}"/>
              </a:ext>
            </a:extLst>
          </p:cNvPr>
          <p:cNvSpPr txBox="1"/>
          <p:nvPr/>
        </p:nvSpPr>
        <p:spPr>
          <a:xfrm>
            <a:off x="1590675" y="3290183"/>
            <a:ext cx="4025266" cy="307777"/>
          </a:xfrm>
          <a:prstGeom prst="rect">
            <a:avLst/>
          </a:prstGeom>
          <a:noFill/>
        </p:spPr>
        <p:txBody>
          <a:bodyPr wrap="square" rtlCol="0">
            <a:spAutoFit/>
          </a:bodyPr>
          <a:lstStyle/>
          <a:p>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Fig 3 – Line chart for heights and widths of images</a:t>
            </a:r>
          </a:p>
        </p:txBody>
      </p:sp>
      <p:sp>
        <p:nvSpPr>
          <p:cNvPr id="2" name="TextBox 1">
            <a:extLst>
              <a:ext uri="{FF2B5EF4-FFF2-40B4-BE49-F238E27FC236}">
                <a16:creationId xmlns:a16="http://schemas.microsoft.com/office/drawing/2014/main" id="{53BFCCC7-5DAD-8610-58E8-A359FE2EA21D}"/>
              </a:ext>
            </a:extLst>
          </p:cNvPr>
          <p:cNvSpPr txBox="1"/>
          <p:nvPr/>
        </p:nvSpPr>
        <p:spPr>
          <a:xfrm>
            <a:off x="988693" y="3750569"/>
            <a:ext cx="6737987" cy="1323439"/>
          </a:xfrm>
          <a:prstGeom prst="rect">
            <a:avLst/>
          </a:prstGeom>
          <a:noFill/>
        </p:spPr>
        <p:txBody>
          <a:bodyPr wrap="square" rtlCol="0">
            <a:spAutoFit/>
          </a:bodyPr>
          <a:lstStyle/>
          <a:p>
            <a:pPr algn="just"/>
            <a:r>
              <a:rPr lang="en-US" sz="1500" kern="100" dirty="0">
                <a:effectLst/>
                <a:latin typeface="Times New Roman" panose="02020603050405020304" pitchFamily="18" charset="0"/>
                <a:ea typeface="Calibri" panose="020F0502020204030204" pitchFamily="34" charset="0"/>
                <a:cs typeface="Times New Roman" panose="02020603050405020304" pitchFamily="18" charset="0"/>
              </a:rPr>
              <a:t>From the above line charts for image heights and widths, it can be observed that the heights and widths of all images are found to be 64 and 64 respectively.</a:t>
            </a:r>
          </a:p>
          <a:p>
            <a:pPr marL="285750" indent="-285750" algn="just">
              <a:buFont typeface="Arial" panose="020B0604020202020204" pitchFamily="34" charset="0"/>
              <a:buChar char="•"/>
            </a:pP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4941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FF506-E8A9-E8B8-520A-7A71D176D1C0}"/>
              </a:ext>
            </a:extLst>
          </p:cNvPr>
          <p:cNvSpPr>
            <a:spLocks noGrp="1"/>
          </p:cNvSpPr>
          <p:nvPr>
            <p:ph type="title"/>
          </p:nvPr>
        </p:nvSpPr>
        <p:spPr/>
        <p:txBody>
          <a:bodyPr>
            <a:normAutofit fontScale="90000"/>
          </a:bodyPr>
          <a:lstStyle/>
          <a:p>
            <a:r>
              <a:rPr lang="en-US" sz="4000" b="1" kern="100" dirty="0">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en-US"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064CB53-BC22-2289-F166-58F8A6B8525B}"/>
              </a:ext>
            </a:extLst>
          </p:cNvPr>
          <p:cNvSpPr>
            <a:spLocks noGrp="1"/>
          </p:cNvSpPr>
          <p:nvPr>
            <p:ph idx="1"/>
          </p:nvPr>
        </p:nvSpPr>
        <p:spPr/>
        <p:txBody>
          <a:bodyPr>
            <a:normAutofit/>
          </a:bodyPr>
          <a:lstStyle/>
          <a:p>
            <a:pPr marL="0" marR="0" indent="0">
              <a:lnSpc>
                <a:spcPct val="107000"/>
              </a:lnSpc>
              <a:spcBef>
                <a:spcPts val="0"/>
              </a:spcBef>
              <a:spcAft>
                <a:spcPts val="800"/>
              </a:spcAft>
              <a:buNone/>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For building this image recognition system, the following methodology has been employed.</a:t>
            </a:r>
          </a:p>
          <a:p>
            <a:pPr marL="342900" marR="0" lvl="0" indent="-342900">
              <a:lnSpc>
                <a:spcPct val="107000"/>
              </a:lnSpc>
              <a:spcBef>
                <a:spcPts val="0"/>
              </a:spcBef>
              <a:spcAft>
                <a:spcPts val="0"/>
              </a:spcAft>
              <a:buFont typeface="Symbol" pitchFamily="2" charset="2"/>
              <a:buChar char=""/>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Download the dataset from the source.</a:t>
            </a:r>
          </a:p>
          <a:p>
            <a:pPr marL="342900" marR="0" lvl="0" indent="-342900">
              <a:lnSpc>
                <a:spcPct val="107000"/>
              </a:lnSpc>
              <a:spcBef>
                <a:spcPts val="0"/>
              </a:spcBef>
              <a:spcAft>
                <a:spcPts val="0"/>
              </a:spcAft>
              <a:buFont typeface="Symbol" pitchFamily="2" charset="2"/>
              <a:buChar char=""/>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Explore the image data.</a:t>
            </a:r>
          </a:p>
          <a:p>
            <a:pPr marL="342900" marR="0" lvl="0" indent="-342900">
              <a:lnSpc>
                <a:spcPct val="107000"/>
              </a:lnSpc>
              <a:spcBef>
                <a:spcPts val="0"/>
              </a:spcBef>
              <a:spcAft>
                <a:spcPts val="0"/>
              </a:spcAft>
              <a:buFont typeface="Symbol" pitchFamily="2" charset="2"/>
              <a:buChar char=""/>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Create a custom data generator and process .tiff image files using tifffile library.</a:t>
            </a:r>
          </a:p>
          <a:p>
            <a:pPr marL="342900" marR="0" lvl="0" indent="-342900">
              <a:lnSpc>
                <a:spcPct val="107000"/>
              </a:lnSpc>
              <a:spcBef>
                <a:spcPts val="0"/>
              </a:spcBef>
              <a:spcAft>
                <a:spcPts val="0"/>
              </a:spcAft>
              <a:buFont typeface="Symbol" pitchFamily="2" charset="2"/>
              <a:buChar char=""/>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Create a CNN model and use pre-trained CNN models (VGG16, VGG19, Xception).</a:t>
            </a:r>
          </a:p>
          <a:p>
            <a:pPr marL="342900" marR="0" lvl="0" indent="-342900">
              <a:lnSpc>
                <a:spcPct val="107000"/>
              </a:lnSpc>
              <a:spcBef>
                <a:spcPts val="0"/>
              </a:spcBef>
              <a:spcAft>
                <a:spcPts val="0"/>
              </a:spcAft>
              <a:buFont typeface="Symbol" pitchFamily="2" charset="2"/>
              <a:buChar char=""/>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Train the model.</a:t>
            </a:r>
          </a:p>
          <a:p>
            <a:pPr marL="342900" marR="0" lvl="0" indent="-342900">
              <a:lnSpc>
                <a:spcPct val="107000"/>
              </a:lnSpc>
              <a:spcBef>
                <a:spcPts val="0"/>
              </a:spcBef>
              <a:spcAft>
                <a:spcPts val="800"/>
              </a:spcAft>
              <a:buFont typeface="Symbol" pitchFamily="2" charset="2"/>
              <a:buChar char=""/>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Deploy the web app created using Streamlit in NGROK.</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310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1574</TotalTime>
  <Words>1301</Words>
  <Application>Microsoft Macintosh PowerPoint</Application>
  <PresentationFormat>On-screen Show (16:9)</PresentationFormat>
  <Paragraphs>137</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Symbol</vt:lpstr>
      <vt:lpstr>Times New Roman</vt:lpstr>
      <vt:lpstr>Office Theme</vt:lpstr>
      <vt:lpstr>PowerPoint Presentation</vt:lpstr>
      <vt:lpstr>Introduction</vt:lpstr>
      <vt:lpstr>Business Problem Statement</vt:lpstr>
      <vt:lpstr>Research Questions</vt:lpstr>
      <vt:lpstr>Dataset</vt:lpstr>
      <vt:lpstr>Exploratory Data Analysis</vt:lpstr>
      <vt:lpstr>PowerPoint Presentation</vt:lpstr>
      <vt:lpstr>PowerPoint Presentation</vt:lpstr>
      <vt:lpstr>Methodology</vt:lpstr>
      <vt:lpstr>Results</vt:lpstr>
      <vt:lpstr>PowerPoint Presentation</vt:lpstr>
      <vt:lpstr>PowerPoint Presentation</vt:lpstr>
      <vt:lpstr>Predictions on Sample test data</vt:lpstr>
      <vt:lpstr>Web Application</vt:lpstr>
      <vt:lpstr>Web Application</vt:lpstr>
      <vt:lpstr>Conclusion</vt:lpstr>
      <vt:lpstr>Limitations</vt:lpstr>
      <vt:lpstr>Future Work</vt:lpstr>
      <vt:lpstr>References</vt:lpstr>
      <vt:lpstr>PowerPoint Presentation</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Akash Reddy Loka</cp:lastModifiedBy>
  <cp:revision>74</cp:revision>
  <dcterms:created xsi:type="dcterms:W3CDTF">2019-02-27T15:38:32Z</dcterms:created>
  <dcterms:modified xsi:type="dcterms:W3CDTF">2024-05-13T19:29:29Z</dcterms:modified>
</cp:coreProperties>
</file>